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4" r:id="rId4"/>
  </p:sldMasterIdLst>
  <p:notesMasterIdLst>
    <p:notesMasterId r:id="rId28"/>
  </p:notesMasterIdLst>
  <p:sldIdLst>
    <p:sldId id="257" r:id="rId5"/>
    <p:sldId id="259" r:id="rId6"/>
    <p:sldId id="260" r:id="rId7"/>
    <p:sldId id="301" r:id="rId8"/>
    <p:sldId id="266" r:id="rId9"/>
    <p:sldId id="299" r:id="rId10"/>
    <p:sldId id="279" r:id="rId11"/>
    <p:sldId id="303" r:id="rId12"/>
    <p:sldId id="302" r:id="rId13"/>
    <p:sldId id="277" r:id="rId14"/>
    <p:sldId id="298" r:id="rId15"/>
    <p:sldId id="280" r:id="rId16"/>
    <p:sldId id="270" r:id="rId17"/>
    <p:sldId id="300" r:id="rId18"/>
    <p:sldId id="274" r:id="rId19"/>
    <p:sldId id="272" r:id="rId20"/>
    <p:sldId id="295" r:id="rId21"/>
    <p:sldId id="304" r:id="rId22"/>
    <p:sldId id="291" r:id="rId23"/>
    <p:sldId id="297" r:id="rId24"/>
    <p:sldId id="292" r:id="rId25"/>
    <p:sldId id="293" r:id="rId26"/>
    <p:sldId id="294"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8513"/>
    <a:srgbClr val="70AD79"/>
    <a:srgbClr val="D92A1D"/>
    <a:srgbClr val="70AD47"/>
    <a:srgbClr val="70ADAB"/>
    <a:srgbClr val="4CA7FA"/>
    <a:srgbClr val="E8510E"/>
    <a:srgbClr val="EA44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70" autoAdjust="0"/>
    <p:restoredTop sz="94668"/>
  </p:normalViewPr>
  <p:slideViewPr>
    <p:cSldViewPr snapToGrid="0">
      <p:cViewPr varScale="1">
        <p:scale>
          <a:sx n="105" d="100"/>
          <a:sy n="105" d="100"/>
        </p:scale>
        <p:origin x="584"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C81ED0-9983-48E9-80DB-1095FAD52F72}" type="datetimeFigureOut">
              <a:rPr lang="en-US" smtClean="0"/>
              <a:t>6/1/23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833227-84BA-423B-8111-587233CF25E2}" type="slidenum">
              <a:rPr lang="en-US" smtClean="0"/>
              <a:t>‹#›</a:t>
            </a:fld>
            <a:endParaRPr lang="en-US"/>
          </a:p>
        </p:txBody>
      </p:sp>
    </p:spTree>
    <p:extLst>
      <p:ext uri="{BB962C8B-B14F-4D97-AF65-F5344CB8AC3E}">
        <p14:creationId xmlns:p14="http://schemas.microsoft.com/office/powerpoint/2010/main" val="19029188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guidance here is directly out of the NOFO or FEMA Grants Management manual. While many are seasoned project managers, we have learned several lessons to help new or struggling project managers. Do not be afraid to network.</a:t>
            </a:r>
          </a:p>
        </p:txBody>
      </p:sp>
      <p:sp>
        <p:nvSpPr>
          <p:cNvPr id="4" name="Slide Number Placeholder 3"/>
          <p:cNvSpPr>
            <a:spLocks noGrp="1"/>
          </p:cNvSpPr>
          <p:nvPr>
            <p:ph type="sldNum" sz="quarter" idx="5"/>
          </p:nvPr>
        </p:nvSpPr>
        <p:spPr/>
        <p:txBody>
          <a:bodyPr/>
          <a:lstStyle/>
          <a:p>
            <a:fld id="{EE833227-84BA-423B-8111-587233CF25E2}" type="slidenum">
              <a:rPr lang="en-US" smtClean="0"/>
              <a:t>2</a:t>
            </a:fld>
            <a:endParaRPr lang="en-US"/>
          </a:p>
        </p:txBody>
      </p:sp>
    </p:spTree>
    <p:extLst>
      <p:ext uri="{BB962C8B-B14F-4D97-AF65-F5344CB8AC3E}">
        <p14:creationId xmlns:p14="http://schemas.microsoft.com/office/powerpoint/2010/main" val="8915215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 remember, the documents you provide for record are a representation of you and your organization</a:t>
            </a:r>
          </a:p>
        </p:txBody>
      </p:sp>
      <p:sp>
        <p:nvSpPr>
          <p:cNvPr id="4" name="Slide Number Placeholder 3"/>
          <p:cNvSpPr>
            <a:spLocks noGrp="1"/>
          </p:cNvSpPr>
          <p:nvPr>
            <p:ph type="sldNum" sz="quarter" idx="5"/>
          </p:nvPr>
        </p:nvSpPr>
        <p:spPr/>
        <p:txBody>
          <a:bodyPr/>
          <a:lstStyle/>
          <a:p>
            <a:fld id="{EE833227-84BA-423B-8111-587233CF25E2}" type="slidenum">
              <a:rPr lang="en-US" smtClean="0"/>
              <a:t>14</a:t>
            </a:fld>
            <a:endParaRPr lang="en-US"/>
          </a:p>
        </p:txBody>
      </p:sp>
    </p:spTree>
    <p:extLst>
      <p:ext uri="{BB962C8B-B14F-4D97-AF65-F5344CB8AC3E}">
        <p14:creationId xmlns:p14="http://schemas.microsoft.com/office/powerpoint/2010/main" val="8205998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833227-84BA-423B-8111-587233CF25E2}" type="slidenum">
              <a:rPr lang="en-US" smtClean="0"/>
              <a:t>15</a:t>
            </a:fld>
            <a:endParaRPr lang="en-US"/>
          </a:p>
        </p:txBody>
      </p:sp>
    </p:spTree>
    <p:extLst>
      <p:ext uri="{BB962C8B-B14F-4D97-AF65-F5344CB8AC3E}">
        <p14:creationId xmlns:p14="http://schemas.microsoft.com/office/powerpoint/2010/main" val="1809004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review the Authorized Equipment List on </a:t>
            </a:r>
            <a:r>
              <a:rPr lang="en-US" dirty="0" err="1"/>
              <a:t>datacounts</a:t>
            </a:r>
            <a:r>
              <a:rPr lang="en-US" dirty="0"/>
              <a:t> </a:t>
            </a:r>
          </a:p>
        </p:txBody>
      </p:sp>
      <p:sp>
        <p:nvSpPr>
          <p:cNvPr id="4" name="Slide Number Placeholder 3"/>
          <p:cNvSpPr>
            <a:spLocks noGrp="1"/>
          </p:cNvSpPr>
          <p:nvPr>
            <p:ph type="sldNum" sz="quarter" idx="5"/>
          </p:nvPr>
        </p:nvSpPr>
        <p:spPr/>
        <p:txBody>
          <a:bodyPr/>
          <a:lstStyle/>
          <a:p>
            <a:fld id="{EE833227-84BA-423B-8111-587233CF25E2}" type="slidenum">
              <a:rPr lang="en-US" smtClean="0"/>
              <a:t>16</a:t>
            </a:fld>
            <a:endParaRPr lang="en-US"/>
          </a:p>
        </p:txBody>
      </p:sp>
    </p:spTree>
    <p:extLst>
      <p:ext uri="{BB962C8B-B14F-4D97-AF65-F5344CB8AC3E}">
        <p14:creationId xmlns:p14="http://schemas.microsoft.com/office/powerpoint/2010/main" val="42409289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833227-84BA-423B-8111-587233CF25E2}" type="slidenum">
              <a:rPr lang="en-US" smtClean="0"/>
              <a:t>18</a:t>
            </a:fld>
            <a:endParaRPr lang="en-US"/>
          </a:p>
        </p:txBody>
      </p:sp>
    </p:spTree>
    <p:extLst>
      <p:ext uri="{BB962C8B-B14F-4D97-AF65-F5344CB8AC3E}">
        <p14:creationId xmlns:p14="http://schemas.microsoft.com/office/powerpoint/2010/main" val="24651891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Quarterly reports are required until the project is complete.</a:t>
            </a:r>
          </a:p>
        </p:txBody>
      </p:sp>
      <p:sp>
        <p:nvSpPr>
          <p:cNvPr id="4" name="Slide Number Placeholder 3"/>
          <p:cNvSpPr>
            <a:spLocks noGrp="1"/>
          </p:cNvSpPr>
          <p:nvPr>
            <p:ph type="sldNum" sz="quarter" idx="5"/>
          </p:nvPr>
        </p:nvSpPr>
        <p:spPr/>
        <p:txBody>
          <a:bodyPr/>
          <a:lstStyle/>
          <a:p>
            <a:fld id="{EE833227-84BA-423B-8111-587233CF25E2}" type="slidenum">
              <a:rPr lang="en-US" smtClean="0"/>
              <a:t>19</a:t>
            </a:fld>
            <a:endParaRPr lang="en-US"/>
          </a:p>
        </p:txBody>
      </p:sp>
    </p:spTree>
    <p:extLst>
      <p:ext uri="{BB962C8B-B14F-4D97-AF65-F5344CB8AC3E}">
        <p14:creationId xmlns:p14="http://schemas.microsoft.com/office/powerpoint/2010/main" val="11665469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833227-84BA-423B-8111-587233CF25E2}" type="slidenum">
              <a:rPr lang="en-US" smtClean="0"/>
              <a:t>20</a:t>
            </a:fld>
            <a:endParaRPr lang="en-US"/>
          </a:p>
        </p:txBody>
      </p:sp>
    </p:spTree>
    <p:extLst>
      <p:ext uri="{BB962C8B-B14F-4D97-AF65-F5344CB8AC3E}">
        <p14:creationId xmlns:p14="http://schemas.microsoft.com/office/powerpoint/2010/main" val="13036589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Quarterly reports are required until the project is complete.</a:t>
            </a:r>
          </a:p>
        </p:txBody>
      </p:sp>
      <p:sp>
        <p:nvSpPr>
          <p:cNvPr id="4" name="Slide Number Placeholder 3"/>
          <p:cNvSpPr>
            <a:spLocks noGrp="1"/>
          </p:cNvSpPr>
          <p:nvPr>
            <p:ph type="sldNum" sz="quarter" idx="5"/>
          </p:nvPr>
        </p:nvSpPr>
        <p:spPr/>
        <p:txBody>
          <a:bodyPr/>
          <a:lstStyle/>
          <a:p>
            <a:fld id="{EE833227-84BA-423B-8111-587233CF25E2}" type="slidenum">
              <a:rPr lang="en-US" smtClean="0"/>
              <a:t>21</a:t>
            </a:fld>
            <a:endParaRPr lang="en-US"/>
          </a:p>
        </p:txBody>
      </p:sp>
    </p:spTree>
    <p:extLst>
      <p:ext uri="{BB962C8B-B14F-4D97-AF65-F5344CB8AC3E}">
        <p14:creationId xmlns:p14="http://schemas.microsoft.com/office/powerpoint/2010/main" val="35375823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Quarterly reports are required until the project is complete.</a:t>
            </a:r>
          </a:p>
        </p:txBody>
      </p:sp>
      <p:sp>
        <p:nvSpPr>
          <p:cNvPr id="4" name="Slide Number Placeholder 3"/>
          <p:cNvSpPr>
            <a:spLocks noGrp="1"/>
          </p:cNvSpPr>
          <p:nvPr>
            <p:ph type="sldNum" sz="quarter" idx="5"/>
          </p:nvPr>
        </p:nvSpPr>
        <p:spPr/>
        <p:txBody>
          <a:bodyPr/>
          <a:lstStyle/>
          <a:p>
            <a:fld id="{EE833227-84BA-423B-8111-587233CF25E2}" type="slidenum">
              <a:rPr lang="en-US" smtClean="0"/>
              <a:t>22</a:t>
            </a:fld>
            <a:endParaRPr lang="en-US"/>
          </a:p>
        </p:txBody>
      </p:sp>
    </p:spTree>
    <p:extLst>
      <p:ext uri="{BB962C8B-B14F-4D97-AF65-F5344CB8AC3E}">
        <p14:creationId xmlns:p14="http://schemas.microsoft.com/office/powerpoint/2010/main" val="36613284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 to NOFO for guidance</a:t>
            </a:r>
          </a:p>
        </p:txBody>
      </p:sp>
      <p:sp>
        <p:nvSpPr>
          <p:cNvPr id="4" name="Slide Number Placeholder 3"/>
          <p:cNvSpPr>
            <a:spLocks noGrp="1"/>
          </p:cNvSpPr>
          <p:nvPr>
            <p:ph type="sldNum" sz="quarter" idx="5"/>
          </p:nvPr>
        </p:nvSpPr>
        <p:spPr/>
        <p:txBody>
          <a:bodyPr/>
          <a:lstStyle/>
          <a:p>
            <a:fld id="{EE833227-84BA-423B-8111-587233CF25E2}" type="slidenum">
              <a:rPr lang="en-US" smtClean="0"/>
              <a:t>3</a:t>
            </a:fld>
            <a:endParaRPr lang="en-US"/>
          </a:p>
        </p:txBody>
      </p:sp>
    </p:spTree>
    <p:extLst>
      <p:ext uri="{BB962C8B-B14F-4D97-AF65-F5344CB8AC3E}">
        <p14:creationId xmlns:p14="http://schemas.microsoft.com/office/powerpoint/2010/main" val="41923822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a:t>
            </a:r>
          </a:p>
        </p:txBody>
      </p:sp>
      <p:sp>
        <p:nvSpPr>
          <p:cNvPr id="4" name="Slide Number Placeholder 3"/>
          <p:cNvSpPr>
            <a:spLocks noGrp="1"/>
          </p:cNvSpPr>
          <p:nvPr>
            <p:ph type="sldNum" sz="quarter" idx="5"/>
          </p:nvPr>
        </p:nvSpPr>
        <p:spPr/>
        <p:txBody>
          <a:bodyPr/>
          <a:lstStyle/>
          <a:p>
            <a:fld id="{EE833227-84BA-423B-8111-587233CF25E2}" type="slidenum">
              <a:rPr lang="en-US" smtClean="0"/>
              <a:t>5</a:t>
            </a:fld>
            <a:endParaRPr lang="en-US"/>
          </a:p>
        </p:txBody>
      </p:sp>
    </p:spTree>
    <p:extLst>
      <p:ext uri="{BB962C8B-B14F-4D97-AF65-F5344CB8AC3E}">
        <p14:creationId xmlns:p14="http://schemas.microsoft.com/office/powerpoint/2010/main" val="30277930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AED’s cannot be funded by NSGP. The training in quotes are part of FEMA initiatives and there may be resources to provide this training for free. Suggest looking at the nonprofit training sites provided in links.</a:t>
            </a:r>
          </a:p>
        </p:txBody>
      </p:sp>
      <p:sp>
        <p:nvSpPr>
          <p:cNvPr id="4" name="Slide Number Placeholder 3"/>
          <p:cNvSpPr>
            <a:spLocks noGrp="1"/>
          </p:cNvSpPr>
          <p:nvPr>
            <p:ph type="sldNum" sz="quarter" idx="5"/>
          </p:nvPr>
        </p:nvSpPr>
        <p:spPr/>
        <p:txBody>
          <a:bodyPr/>
          <a:lstStyle/>
          <a:p>
            <a:fld id="{EE833227-84BA-423B-8111-587233CF25E2}" type="slidenum">
              <a:rPr lang="en-US" smtClean="0"/>
              <a:t>6</a:t>
            </a:fld>
            <a:endParaRPr lang="en-US"/>
          </a:p>
        </p:txBody>
      </p:sp>
    </p:spTree>
    <p:extLst>
      <p:ext uri="{BB962C8B-B14F-4D97-AF65-F5344CB8AC3E}">
        <p14:creationId xmlns:p14="http://schemas.microsoft.com/office/powerpoint/2010/main" val="4342795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Exercise and evaluation helps build, revise and improve existing plans, making your nonprofit safer for your Soft Target/Crowded Places</a:t>
            </a:r>
          </a:p>
        </p:txBody>
      </p:sp>
      <p:sp>
        <p:nvSpPr>
          <p:cNvPr id="4" name="Slide Number Placeholder 3"/>
          <p:cNvSpPr>
            <a:spLocks noGrp="1"/>
          </p:cNvSpPr>
          <p:nvPr>
            <p:ph type="sldNum" sz="quarter" idx="5"/>
          </p:nvPr>
        </p:nvSpPr>
        <p:spPr/>
        <p:txBody>
          <a:bodyPr/>
          <a:lstStyle/>
          <a:p>
            <a:fld id="{EE833227-84BA-423B-8111-587233CF25E2}" type="slidenum">
              <a:rPr lang="en-US" smtClean="0"/>
              <a:t>7</a:t>
            </a:fld>
            <a:endParaRPr lang="en-US"/>
          </a:p>
        </p:txBody>
      </p:sp>
    </p:spTree>
    <p:extLst>
      <p:ext uri="{BB962C8B-B14F-4D97-AF65-F5344CB8AC3E}">
        <p14:creationId xmlns:p14="http://schemas.microsoft.com/office/powerpoint/2010/main" val="26755828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HSEEP= </a:t>
            </a:r>
            <a:r>
              <a:rPr lang="en-US" b="1" i="0" dirty="0">
                <a:solidFill>
                  <a:srgbClr val="005288"/>
                </a:solidFill>
                <a:effectLst/>
                <a:latin typeface="Merriweather" panose="00000500000000000000" pitchFamily="2" charset="0"/>
              </a:rPr>
              <a:t>Homeland Security Exercise and Evaluation Program</a:t>
            </a:r>
          </a:p>
          <a:p>
            <a:endParaRPr lang="en-US" dirty="0"/>
          </a:p>
        </p:txBody>
      </p:sp>
      <p:sp>
        <p:nvSpPr>
          <p:cNvPr id="4" name="Slide Number Placeholder 3"/>
          <p:cNvSpPr>
            <a:spLocks noGrp="1"/>
          </p:cNvSpPr>
          <p:nvPr>
            <p:ph type="sldNum" sz="quarter" idx="5"/>
          </p:nvPr>
        </p:nvSpPr>
        <p:spPr/>
        <p:txBody>
          <a:bodyPr/>
          <a:lstStyle/>
          <a:p>
            <a:fld id="{EE833227-84BA-423B-8111-587233CF25E2}" type="slidenum">
              <a:rPr lang="en-US" smtClean="0"/>
              <a:t>8</a:t>
            </a:fld>
            <a:endParaRPr lang="en-US"/>
          </a:p>
        </p:txBody>
      </p:sp>
    </p:spTree>
    <p:extLst>
      <p:ext uri="{BB962C8B-B14F-4D97-AF65-F5344CB8AC3E}">
        <p14:creationId xmlns:p14="http://schemas.microsoft.com/office/powerpoint/2010/main" val="30445150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833227-84BA-423B-8111-587233CF25E2}" type="slidenum">
              <a:rPr lang="en-US" smtClean="0"/>
              <a:t>10</a:t>
            </a:fld>
            <a:endParaRPr lang="en-US"/>
          </a:p>
        </p:txBody>
      </p:sp>
    </p:spTree>
    <p:extLst>
      <p:ext uri="{BB962C8B-B14F-4D97-AF65-F5344CB8AC3E}">
        <p14:creationId xmlns:p14="http://schemas.microsoft.com/office/powerpoint/2010/main" val="34617279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Known Contractual Costs, make sure they are clearly listed when issuing a contract. Recommend setting up spreadsheet in advance.</a:t>
            </a:r>
          </a:p>
        </p:txBody>
      </p:sp>
      <p:sp>
        <p:nvSpPr>
          <p:cNvPr id="4" name="Slide Number Placeholder 3"/>
          <p:cNvSpPr>
            <a:spLocks noGrp="1"/>
          </p:cNvSpPr>
          <p:nvPr>
            <p:ph type="sldNum" sz="quarter" idx="5"/>
          </p:nvPr>
        </p:nvSpPr>
        <p:spPr/>
        <p:txBody>
          <a:bodyPr/>
          <a:lstStyle/>
          <a:p>
            <a:fld id="{EE833227-84BA-423B-8111-587233CF25E2}" type="slidenum">
              <a:rPr lang="en-US" smtClean="0"/>
              <a:t>12</a:t>
            </a:fld>
            <a:endParaRPr lang="en-US"/>
          </a:p>
        </p:txBody>
      </p:sp>
    </p:spTree>
    <p:extLst>
      <p:ext uri="{BB962C8B-B14F-4D97-AF65-F5344CB8AC3E}">
        <p14:creationId xmlns:p14="http://schemas.microsoft.com/office/powerpoint/2010/main" val="29735104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Show EHP tool in </a:t>
            </a:r>
            <a:r>
              <a:rPr lang="en-US" dirty="0" err="1"/>
              <a:t>datacounts</a:t>
            </a:r>
            <a:r>
              <a:rPr lang="en-US" dirty="0"/>
              <a:t>. Webinars on managing the grant may count as “meeting”.</a:t>
            </a:r>
          </a:p>
        </p:txBody>
      </p:sp>
      <p:sp>
        <p:nvSpPr>
          <p:cNvPr id="4" name="Slide Number Placeholder 3"/>
          <p:cNvSpPr>
            <a:spLocks noGrp="1"/>
          </p:cNvSpPr>
          <p:nvPr>
            <p:ph type="sldNum" sz="quarter" idx="5"/>
          </p:nvPr>
        </p:nvSpPr>
        <p:spPr/>
        <p:txBody>
          <a:bodyPr/>
          <a:lstStyle/>
          <a:p>
            <a:fld id="{EE833227-84BA-423B-8111-587233CF25E2}" type="slidenum">
              <a:rPr lang="en-US" smtClean="0"/>
              <a:t>13</a:t>
            </a:fld>
            <a:endParaRPr lang="en-US"/>
          </a:p>
        </p:txBody>
      </p:sp>
    </p:spTree>
    <p:extLst>
      <p:ext uri="{BB962C8B-B14F-4D97-AF65-F5344CB8AC3E}">
        <p14:creationId xmlns:p14="http://schemas.microsoft.com/office/powerpoint/2010/main" val="290741272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2" name="Picture 3" descr="C:\Users\James\Desktop\msft\Berlin\build Assets\hashOverlaySD-FullResolve.png"/>
          <p:cNvPicPr>
            <a:picLocks noChangeAspect="1" noChangeArrowheads="1"/>
          </p:cNvPicPr>
          <p:nvPr/>
        </p:nvPicPr>
        <p:blipFill>
          <a:blip r:embed="rId2">
            <a:alphaModFix amt="10000"/>
            <a:extLst>
              <a:ext uri="{28A0092B-C50C-407E-A947-70E740481C1C}">
                <a14:useLocalDpi xmlns:a14="http://schemas.microsoft.com/office/drawing/2010/main" val="0"/>
              </a:ext>
            </a:extLst>
          </a:blip>
          <a:srcRect/>
          <a:stretch>
            <a:fillRect/>
          </a:stretch>
        </p:blipFill>
        <p:spPr bwMode="auto">
          <a:xfrm>
            <a:off x="0" y="1"/>
            <a:ext cx="12192000" cy="6858000"/>
          </a:xfrm>
          <a:prstGeom prst="rect">
            <a:avLst/>
          </a:prstGeom>
          <a:extLst>
            <a:ext uri="{909E8E84-426E-40DD-AFC4-6F175D3DCCD1}">
              <a14:hiddenFill xmlns:a14="http://schemas.microsoft.com/office/drawing/2010/main">
                <a:solidFill>
                  <a:srgbClr val="FFFFFF"/>
                </a:solidFill>
              </a14:hiddenFill>
            </a:ext>
          </a:extLst>
        </p:spPr>
      </p:pic>
      <p:sp>
        <p:nvSpPr>
          <p:cNvPr id="9" name="Rectangle 8"/>
          <p:cNvSpPr/>
          <p:nvPr/>
        </p:nvSpPr>
        <p:spPr>
          <a:xfrm>
            <a:off x="0" y="2727331"/>
            <a:ext cx="12192000" cy="2357476"/>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07789" y="2727332"/>
            <a:ext cx="11669721" cy="2126158"/>
          </a:xfrm>
        </p:spPr>
        <p:txBody>
          <a:bodyPr anchor="b">
            <a:noAutofit/>
          </a:bodyPr>
          <a:lstStyle>
            <a:lvl1pPr algn="r">
              <a:defRPr sz="48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261140" y="4952310"/>
            <a:ext cx="1166972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9234309" y="6301315"/>
            <a:ext cx="2743200" cy="365125"/>
          </a:xfrm>
        </p:spPr>
        <p:txBody>
          <a:bodyPr/>
          <a:lstStyle/>
          <a:p>
            <a:fld id="{592EA698-4FFB-4C4C-BC4F-7AB1B0769A57}" type="datetimeFigureOut">
              <a:rPr lang="en-US" smtClean="0"/>
              <a:t>6/1/23</a:t>
            </a:fld>
            <a:endParaRPr lang="en-US"/>
          </a:p>
        </p:txBody>
      </p:sp>
      <p:sp>
        <p:nvSpPr>
          <p:cNvPr id="5" name="Footer Placeholder 4"/>
          <p:cNvSpPr>
            <a:spLocks noGrp="1"/>
          </p:cNvSpPr>
          <p:nvPr>
            <p:ph type="ftr" sz="quarter" idx="11"/>
          </p:nvPr>
        </p:nvSpPr>
        <p:spPr>
          <a:xfrm>
            <a:off x="307788" y="6301314"/>
            <a:ext cx="5362221" cy="365125"/>
          </a:xfrm>
        </p:spPr>
        <p:txBody>
          <a:bodyPr/>
          <a:lstStyle/>
          <a:p>
            <a:endParaRPr lang="en-US"/>
          </a:p>
        </p:txBody>
      </p:sp>
      <p:pic>
        <p:nvPicPr>
          <p:cNvPr id="11" name="Picture 1" descr="U:\Desktop\HS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24" y="267164"/>
            <a:ext cx="2825749" cy="222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9382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0" name="Rectangle 29"/>
          <p:cNvSpPr/>
          <p:nvPr/>
        </p:nvSpPr>
        <p:spPr>
          <a:xfrm>
            <a:off x="0" y="69393"/>
            <a:ext cx="12192000" cy="82973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30579" y="69391"/>
            <a:ext cx="11198576" cy="829734"/>
          </a:xfrm>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530578" y="1202267"/>
            <a:ext cx="11198577" cy="4953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85955" y="6294959"/>
            <a:ext cx="2743200" cy="365125"/>
          </a:xfrm>
        </p:spPr>
        <p:txBody>
          <a:bodyPr/>
          <a:lstStyle/>
          <a:p>
            <a:fld id="{592EA698-4FFB-4C4C-BC4F-7AB1B0769A57}" type="datetimeFigureOut">
              <a:rPr lang="en-US" smtClean="0"/>
              <a:t>6/1/23</a:t>
            </a:fld>
            <a:endParaRPr lang="en-US"/>
          </a:p>
        </p:txBody>
      </p:sp>
      <p:sp>
        <p:nvSpPr>
          <p:cNvPr id="5" name="Footer Placeholder 4"/>
          <p:cNvSpPr>
            <a:spLocks noGrp="1"/>
          </p:cNvSpPr>
          <p:nvPr>
            <p:ph type="ftr" sz="quarter" idx="11"/>
          </p:nvPr>
        </p:nvSpPr>
        <p:spPr>
          <a:xfrm>
            <a:off x="530578" y="6294960"/>
            <a:ext cx="6446231" cy="365125"/>
          </a:xfrm>
        </p:spPr>
        <p:txBody>
          <a:bodyPr/>
          <a:lstStyle/>
          <a:p>
            <a:endParaRPr lang="en-US"/>
          </a:p>
        </p:txBody>
      </p:sp>
    </p:spTree>
    <p:extLst>
      <p:ext uri="{BB962C8B-B14F-4D97-AF65-F5344CB8AC3E}">
        <p14:creationId xmlns:p14="http://schemas.microsoft.com/office/powerpoint/2010/main" val="319107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10" name="Date Placeholder 3"/>
          <p:cNvSpPr>
            <a:spLocks noGrp="1"/>
          </p:cNvSpPr>
          <p:nvPr>
            <p:ph type="dt" sz="half" idx="10"/>
          </p:nvPr>
        </p:nvSpPr>
        <p:spPr>
          <a:xfrm>
            <a:off x="8985955" y="6294959"/>
            <a:ext cx="2743200" cy="365125"/>
          </a:xfrm>
        </p:spPr>
        <p:txBody>
          <a:bodyPr/>
          <a:lstStyle/>
          <a:p>
            <a:fld id="{592EA698-4FFB-4C4C-BC4F-7AB1B0769A57}" type="datetimeFigureOut">
              <a:rPr lang="en-US" smtClean="0"/>
              <a:t>6/1/23</a:t>
            </a:fld>
            <a:endParaRPr lang="en-US"/>
          </a:p>
        </p:txBody>
      </p:sp>
      <p:sp>
        <p:nvSpPr>
          <p:cNvPr id="11" name="Footer Placeholder 4"/>
          <p:cNvSpPr>
            <a:spLocks noGrp="1"/>
          </p:cNvSpPr>
          <p:nvPr>
            <p:ph type="ftr" sz="quarter" idx="11"/>
          </p:nvPr>
        </p:nvSpPr>
        <p:spPr>
          <a:xfrm>
            <a:off x="530578" y="6294960"/>
            <a:ext cx="6446231" cy="365125"/>
          </a:xfrm>
        </p:spPr>
        <p:txBody>
          <a:bodyPr/>
          <a:lstStyle/>
          <a:p>
            <a:endParaRPr lang="en-US"/>
          </a:p>
        </p:txBody>
      </p:sp>
      <p:sp>
        <p:nvSpPr>
          <p:cNvPr id="5" name="Rectangle 4"/>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88216969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8852" y="753228"/>
            <a:ext cx="9195379"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11201" y="2336873"/>
            <a:ext cx="9183185"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157175" y="5936189"/>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92EA698-4FFB-4C4C-BC4F-7AB1B0769A57}" type="datetimeFigureOut">
              <a:rPr lang="en-US" smtClean="0"/>
              <a:t>6/1/23</a:t>
            </a:fld>
            <a:endParaRPr lang="en-US"/>
          </a:p>
        </p:txBody>
      </p:sp>
      <p:sp>
        <p:nvSpPr>
          <p:cNvPr id="5" name="Footer Placeholder 4"/>
          <p:cNvSpPr>
            <a:spLocks noGrp="1"/>
          </p:cNvSpPr>
          <p:nvPr>
            <p:ph type="ftr" sz="quarter" idx="3"/>
          </p:nvPr>
        </p:nvSpPr>
        <p:spPr>
          <a:xfrm>
            <a:off x="711201" y="5936190"/>
            <a:ext cx="6446231"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64800" y="753229"/>
            <a:ext cx="1543565"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5A492678-4F8F-48AD-9184-7AC82390B922}" type="slidenum">
              <a:rPr lang="en-US" smtClean="0"/>
              <a:t>‹#›</a:t>
            </a:fld>
            <a:endParaRPr lang="en-US"/>
          </a:p>
        </p:txBody>
      </p:sp>
    </p:spTree>
    <p:extLst>
      <p:ext uri="{BB962C8B-B14F-4D97-AF65-F5344CB8AC3E}">
        <p14:creationId xmlns:p14="http://schemas.microsoft.com/office/powerpoint/2010/main" val="2688004847"/>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cisa.gov/safecom/fundin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mailto:NSGP.KHP@KS.GOV"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os.ks.gov/publications/kansas-register.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www.datacounts.net/nsgp"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mailto:KHP.Homeland@KS.GOV" TargetMode="External"/><Relationship Id="rId2" Type="http://schemas.openxmlformats.org/officeDocument/2006/relationships/hyperlink" Target="mailto:nsgp.khp@ks.gov"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datacounts.net/nsgp"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mailto:NSGP.KHP@KS.GOV"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datacounts.net/nsgp"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datcounts.net/nsgp" TargetMode="External"/><Relationship Id="rId3" Type="http://schemas.openxmlformats.org/officeDocument/2006/relationships/hyperlink" Target="http://datacounts.net/nsgp" TargetMode="External"/><Relationship Id="rId7" Type="http://schemas.openxmlformats.org/officeDocument/2006/relationships/hyperlink" Target="https://www.ecfr.gov/cgi-bin/ECFR?page=browse"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www.admin.ks.gov/offices/procurement-and-contracts" TargetMode="External"/><Relationship Id="rId5" Type="http://schemas.openxmlformats.org/officeDocument/2006/relationships/hyperlink" Target="https://www.fema.gov/grants/preparedness" TargetMode="External"/><Relationship Id="rId4" Type="http://schemas.openxmlformats.org/officeDocument/2006/relationships/hyperlink" Target="https://www.fema.gov/grants/preparedness/nonprofit-security" TargetMode="External"/></Relationships>
</file>

<file path=ppt/slides/_rels/slide2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mailto:NSGP.KHP@KS.GOV" TargetMode="External"/><Relationship Id="rId7" Type="http://schemas.openxmlformats.org/officeDocument/2006/relationships/hyperlink" Target="mailto:Justin.Bramlett@ks.gov"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www.datacounts.net/nsgp" TargetMode="External"/><Relationship Id="rId5" Type="http://schemas.openxmlformats.org/officeDocument/2006/relationships/hyperlink" Target="mailto:csatzler@kansas.net" TargetMode="External"/><Relationship Id="rId4" Type="http://schemas.openxmlformats.org/officeDocument/2006/relationships/hyperlink" Target="mailto:Cory.beard@ks.gov"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mailto:NSGP.KHP@KS.GOV"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fema.gov/emergency-managers/national-preparedness/exercises/hseep"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preptoolkit.fema.gov/web/hseep-resources/improvement-planning"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NSGP.KHP@KS.GOV" TargetMode="External"/><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hyperlink" Target="mailto:KHP.Homeland@KS.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4841" y="2998267"/>
            <a:ext cx="8752291" cy="1954043"/>
          </a:xfrm>
        </p:spPr>
        <p:txBody>
          <a:bodyPr>
            <a:normAutofit fontScale="90000"/>
          </a:bodyPr>
          <a:lstStyle/>
          <a:p>
            <a:pPr algn="ctr"/>
            <a:r>
              <a:rPr lang="en-US" dirty="0"/>
              <a:t>Nonprofit Security Grant Program</a:t>
            </a:r>
            <a:br>
              <a:rPr lang="en-US" dirty="0"/>
            </a:br>
            <a:r>
              <a:rPr lang="en-US" dirty="0"/>
              <a:t>-Project Management</a:t>
            </a:r>
            <a:br>
              <a:rPr lang="en-US" dirty="0"/>
            </a:br>
            <a:endParaRPr lang="en-US" sz="2700"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163722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br>
              <a:rPr lang="en-US" sz="2400" b="1" dirty="0">
                <a:effectLst/>
                <a:latin typeface="Arial" panose="020B0604020202020204" pitchFamily="34" charset="0"/>
                <a:ea typeface="Calibri" panose="020F0502020204030204" pitchFamily="34" charset="0"/>
                <a:cs typeface="Times New Roman" panose="02020603050405020304" pitchFamily="18" charset="0"/>
              </a:rPr>
            </a:br>
            <a:br>
              <a:rPr lang="en-US" sz="2400" b="1" dirty="0">
                <a:effectLst/>
                <a:latin typeface="Arial" panose="020B0604020202020204" pitchFamily="34" charset="0"/>
                <a:ea typeface="Calibri" panose="020F0502020204030204" pitchFamily="34" charset="0"/>
                <a:cs typeface="Times New Roman" panose="02020603050405020304" pitchFamily="18" charset="0"/>
              </a:rPr>
            </a:br>
            <a:r>
              <a:rPr lang="en-US" sz="2800" b="1" dirty="0">
                <a:effectLst/>
                <a:latin typeface="Arial" panose="020B0604020202020204" pitchFamily="34" charset="0"/>
                <a:ea typeface="Calibri" panose="020F0502020204030204" pitchFamily="34" charset="0"/>
                <a:cs typeface="Times New Roman" panose="02020603050405020304" pitchFamily="18" charset="0"/>
              </a:rPr>
              <a:t>EQUIPMENT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sz="4000" dirty="0"/>
          </a:p>
        </p:txBody>
      </p:sp>
      <p:sp>
        <p:nvSpPr>
          <p:cNvPr id="3" name="Content Placeholder 2"/>
          <p:cNvSpPr>
            <a:spLocks noGrp="1"/>
          </p:cNvSpPr>
          <p:nvPr>
            <p:ph idx="1"/>
          </p:nvPr>
        </p:nvSpPr>
        <p:spPr>
          <a:xfrm>
            <a:off x="530578" y="1051560"/>
            <a:ext cx="11198577" cy="5737049"/>
          </a:xfrm>
        </p:spPr>
        <p:txBody>
          <a:bodyPr>
            <a:normAutofit fontScale="92500" lnSpcReduction="10000"/>
          </a:bodyPr>
          <a:lstStyle/>
          <a:p>
            <a:pPr marL="0" indent="0">
              <a:buNone/>
            </a:pPr>
            <a:r>
              <a:rPr lang="en-US" sz="2000" dirty="0">
                <a:latin typeface="Calibri" panose="020F0502020204030204" pitchFamily="34" charset="0"/>
                <a:cs typeface="Calibri" panose="020F0502020204030204" pitchFamily="34" charset="0"/>
              </a:rPr>
              <a:t>Allowable costs are focused on </a:t>
            </a:r>
            <a:r>
              <a:rPr lang="en-US" sz="2000" b="1" dirty="0">
                <a:solidFill>
                  <a:srgbClr val="7030A0"/>
                </a:solidFill>
                <a:latin typeface="Calibri" panose="020F0502020204030204" pitchFamily="34" charset="0"/>
                <a:cs typeface="Calibri" panose="020F0502020204030204" pitchFamily="34" charset="0"/>
              </a:rPr>
              <a:t>target hardening and physical security enhancements</a:t>
            </a:r>
            <a:r>
              <a:rPr lang="en-US" sz="2000" dirty="0">
                <a:latin typeface="Calibri" panose="020F0502020204030204" pitchFamily="34" charset="0"/>
                <a:cs typeface="Calibri" panose="020F0502020204030204" pitchFamily="34" charset="0"/>
              </a:rPr>
              <a:t>. Funding can be used for the acquisition and installation of security equipment on real property (including buildings and improvements) owned or leased by the nonprofit organization, specifically in prevention of and/or protection against the risk of a terrorist attack. </a:t>
            </a:r>
          </a:p>
          <a:p>
            <a:pPr marL="0" indent="0">
              <a:buNone/>
            </a:pPr>
            <a:r>
              <a:rPr lang="en-US" sz="2000" dirty="0">
                <a:latin typeface="Calibri" panose="020F0502020204030204" pitchFamily="34" charset="0"/>
                <a:cs typeface="Calibri" panose="020F0502020204030204" pitchFamily="34" charset="0"/>
              </a:rPr>
              <a:t>This equipment is limited to select items in the following two sections of items on the Authorized Equipment List (AEL): </a:t>
            </a:r>
          </a:p>
          <a:p>
            <a:pPr marL="0" indent="0">
              <a:buNone/>
            </a:pPr>
            <a:r>
              <a:rPr lang="en-US" sz="2000" dirty="0">
                <a:solidFill>
                  <a:srgbClr val="00B050"/>
                </a:solidFill>
                <a:latin typeface="Calibri" panose="020F0502020204030204" pitchFamily="34" charset="0"/>
                <a:cs typeface="Calibri" panose="020F0502020204030204" pitchFamily="34" charset="0"/>
              </a:rPr>
              <a:t>• Physical Security Enhancement Equipment (Section 14); and </a:t>
            </a:r>
          </a:p>
          <a:p>
            <a:pPr marL="0" indent="0">
              <a:buNone/>
            </a:pPr>
            <a:r>
              <a:rPr lang="en-US" sz="2000" dirty="0">
                <a:solidFill>
                  <a:srgbClr val="00B050"/>
                </a:solidFill>
                <a:latin typeface="Calibri" panose="020F0502020204030204" pitchFamily="34" charset="0"/>
                <a:cs typeface="Calibri" panose="020F0502020204030204" pitchFamily="34" charset="0"/>
              </a:rPr>
              <a:t>• Inspection and Screening Systems (Section 15). </a:t>
            </a:r>
          </a:p>
          <a:p>
            <a:pPr marL="0" indent="0">
              <a:buNone/>
            </a:pPr>
            <a:r>
              <a:rPr lang="en-US" sz="2000" dirty="0">
                <a:solidFill>
                  <a:srgbClr val="00B050"/>
                </a:solidFill>
                <a:latin typeface="Calibri" panose="020F0502020204030204" pitchFamily="34" charset="0"/>
                <a:cs typeface="Calibri" panose="020F0502020204030204" pitchFamily="34" charset="0"/>
              </a:rPr>
              <a:t>• Notification and Warning Systems; and </a:t>
            </a:r>
          </a:p>
          <a:p>
            <a:pPr marL="0" indent="0">
              <a:buNone/>
            </a:pPr>
            <a:r>
              <a:rPr lang="en-US" sz="2000" dirty="0">
                <a:solidFill>
                  <a:srgbClr val="00B050"/>
                </a:solidFill>
                <a:latin typeface="Calibri" panose="020F0502020204030204" pitchFamily="34" charset="0"/>
                <a:cs typeface="Calibri" panose="020F0502020204030204" pitchFamily="34" charset="0"/>
              </a:rPr>
              <a:t>• Radios and Public Warning Systems – Public Address, Handheld, or Mobile. </a:t>
            </a:r>
          </a:p>
          <a:p>
            <a:pPr marL="0" indent="0">
              <a:buNone/>
            </a:pPr>
            <a:r>
              <a:rPr lang="en-US" sz="2000" dirty="0">
                <a:latin typeface="Calibri" panose="020F0502020204030204" pitchFamily="34" charset="0"/>
                <a:cs typeface="Calibri" panose="020F0502020204030204" pitchFamily="34" charset="0"/>
              </a:rPr>
              <a:t>Unless otherwise stated, equipment must meet all mandatory statutory, regulatory, and FEMA-adopted standards to be eligible for purchase using these funds, including the Americans with Disabilities Act. </a:t>
            </a:r>
          </a:p>
          <a:p>
            <a:pPr marL="0" indent="0">
              <a:buNone/>
            </a:pPr>
            <a:r>
              <a:rPr lang="en-US" sz="2000" dirty="0">
                <a:latin typeface="Calibri" panose="020F0502020204030204" pitchFamily="34" charset="0"/>
                <a:cs typeface="Calibri" panose="020F0502020204030204" pitchFamily="34" charset="0"/>
              </a:rPr>
              <a:t>In addition, recipients will be responsible for obtaining and maintaining all necessary certifications and licenses for the requested equipment, whether with NSGP funding or other sources of funds (seethe Maintenance and Sustainment section below for more information). </a:t>
            </a:r>
          </a:p>
          <a:p>
            <a:pPr marL="0" indent="0">
              <a:buNone/>
            </a:pPr>
            <a:r>
              <a:rPr lang="en-US" sz="2000" dirty="0">
                <a:latin typeface="Calibri" panose="020F0502020204030204" pitchFamily="34" charset="0"/>
                <a:cs typeface="Calibri" panose="020F0502020204030204" pitchFamily="34" charset="0"/>
              </a:rPr>
              <a:t>In addition, recipients that are using NSGP funds to support </a:t>
            </a:r>
            <a:r>
              <a:rPr lang="en-US" sz="2000" b="1" dirty="0">
                <a:solidFill>
                  <a:srgbClr val="ED8513"/>
                </a:solidFill>
                <a:latin typeface="Calibri" panose="020F0502020204030204" pitchFamily="34" charset="0"/>
                <a:cs typeface="Calibri" panose="020F0502020204030204" pitchFamily="34" charset="0"/>
              </a:rPr>
              <a:t>emergency communications </a:t>
            </a:r>
            <a:r>
              <a:rPr lang="en-US" sz="2000" dirty="0">
                <a:latin typeface="Calibri" panose="020F0502020204030204" pitchFamily="34" charset="0"/>
                <a:cs typeface="Calibri" panose="020F0502020204030204" pitchFamily="34" charset="0"/>
              </a:rPr>
              <a:t>equipment activities must comply with the SAFECOM Guidance on Emergency Communications Grants, including provisions on technical standards that ensure and enhance interoperable communications. </a:t>
            </a:r>
          </a:p>
          <a:p>
            <a:pPr marL="0" indent="0">
              <a:buNone/>
            </a:pPr>
            <a:r>
              <a:rPr lang="en-US" sz="2000" dirty="0">
                <a:latin typeface="Calibri" panose="020F0502020204030204" pitchFamily="34" charset="0"/>
                <a:cs typeface="Calibri" panose="020F0502020204030204" pitchFamily="34" charset="0"/>
              </a:rPr>
              <a:t>This SAFECOM Guidance can be found at </a:t>
            </a:r>
            <a:r>
              <a:rPr lang="en-US" sz="2000" dirty="0">
                <a:solidFill>
                  <a:srgbClr val="0070C0"/>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https://www.cisa.gov/safecom/funding</a:t>
            </a:r>
            <a:r>
              <a:rPr lang="en-US" sz="2000" dirty="0">
                <a:latin typeface="Calibri" panose="020F0502020204030204" pitchFamily="34" charset="0"/>
                <a:cs typeface="Calibri" panose="020F0502020204030204" pitchFamily="34" charset="0"/>
              </a:rPr>
              <a:t> . </a:t>
            </a:r>
            <a:endParaRPr lang="en-US" sz="2600" dirty="0">
              <a:solidFill>
                <a:srgbClr val="00B05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063332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40D6B-6251-4960-690C-C4E16D1332B4}"/>
              </a:ext>
            </a:extLst>
          </p:cNvPr>
          <p:cNvSpPr>
            <a:spLocks noGrp="1"/>
          </p:cNvSpPr>
          <p:nvPr>
            <p:ph type="title"/>
          </p:nvPr>
        </p:nvSpPr>
        <p:spPr/>
        <p:txBody>
          <a:bodyPr/>
          <a:lstStyle/>
          <a:p>
            <a:r>
              <a:rPr lang="en-US" dirty="0"/>
              <a:t>Equipment &amp; Accountability </a:t>
            </a:r>
          </a:p>
        </p:txBody>
      </p:sp>
      <p:sp>
        <p:nvSpPr>
          <p:cNvPr id="3" name="Content Placeholder 2">
            <a:extLst>
              <a:ext uri="{FF2B5EF4-FFF2-40B4-BE49-F238E27FC236}">
                <a16:creationId xmlns:a16="http://schemas.microsoft.com/office/drawing/2014/main" id="{97CECECC-DFB6-F408-FDF9-86637B9DFA91}"/>
              </a:ext>
            </a:extLst>
          </p:cNvPr>
          <p:cNvSpPr>
            <a:spLocks noGrp="1"/>
          </p:cNvSpPr>
          <p:nvPr>
            <p:ph idx="1"/>
          </p:nvPr>
        </p:nvSpPr>
        <p:spPr>
          <a:xfrm>
            <a:off x="530579" y="1220740"/>
            <a:ext cx="11198577" cy="4953000"/>
          </a:xfrm>
        </p:spPr>
        <p:txBody>
          <a:bodyPr>
            <a:normAutofit fontScale="92500" lnSpcReduction="10000"/>
          </a:bodyPr>
          <a:lstStyle/>
          <a:p>
            <a:pPr marL="0" indent="0">
              <a:buNone/>
            </a:pPr>
            <a:r>
              <a:rPr lang="en-US" dirty="0">
                <a:latin typeface="Calibri" panose="020F0502020204030204" pitchFamily="34" charset="0"/>
                <a:cs typeface="Calibri" panose="020F0502020204030204" pitchFamily="34" charset="0"/>
              </a:rPr>
              <a:t>Applicants should analyze the cost benefits of purchasing versus leasing equipment, especially high-cost items and those subject to rapid technical advances. </a:t>
            </a:r>
          </a:p>
          <a:p>
            <a:pPr marL="0" indent="0">
              <a:buNone/>
            </a:pPr>
            <a:r>
              <a:rPr lang="en-US" dirty="0">
                <a:latin typeface="Calibri" panose="020F0502020204030204" pitchFamily="34" charset="0"/>
                <a:cs typeface="Calibri" panose="020F0502020204030204" pitchFamily="34" charset="0"/>
              </a:rPr>
              <a:t>Large equipment purchases must be identified and explained. </a:t>
            </a:r>
          </a:p>
          <a:p>
            <a:pPr marL="0" indent="0">
              <a:buNone/>
            </a:pPr>
            <a:endParaRPr lang="en-US" dirty="0">
              <a:latin typeface="Calibri" panose="020F0502020204030204" pitchFamily="34" charset="0"/>
              <a:cs typeface="Calibri" panose="020F0502020204030204" pitchFamily="34" charset="0"/>
            </a:endParaRPr>
          </a:p>
          <a:p>
            <a:pPr marL="0" indent="0">
              <a:buNone/>
            </a:pPr>
            <a:r>
              <a:rPr lang="en-US" dirty="0">
                <a:latin typeface="Calibri" panose="020F0502020204030204" pitchFamily="34" charset="0"/>
                <a:cs typeface="Calibri" panose="020F0502020204030204" pitchFamily="34" charset="0"/>
              </a:rPr>
              <a:t>For additional guidance, please reach out to the SAA at </a:t>
            </a:r>
            <a:r>
              <a:rPr lang="en-US" dirty="0">
                <a:solidFill>
                  <a:srgbClr val="0070C0"/>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NSGP.KHP@KS.GOV</a:t>
            </a:r>
            <a:r>
              <a:rPr lang="en-US" dirty="0">
                <a:solidFill>
                  <a:srgbClr val="0070C0"/>
                </a:solidFill>
                <a:latin typeface="Calibri" panose="020F0502020204030204" pitchFamily="34" charset="0"/>
                <a:cs typeface="Calibri" panose="020F0502020204030204" pitchFamily="34" charset="0"/>
              </a:rPr>
              <a:t> </a:t>
            </a:r>
          </a:p>
          <a:p>
            <a:pPr marL="0" indent="0">
              <a:buNone/>
            </a:pPr>
            <a:endParaRPr lang="en-US" dirty="0">
              <a:solidFill>
                <a:srgbClr val="0070C0"/>
              </a:solidFill>
              <a:latin typeface="Calibri" panose="020F0502020204030204" pitchFamily="34" charset="0"/>
              <a:cs typeface="Calibri" panose="020F0502020204030204" pitchFamily="34" charset="0"/>
            </a:endParaRPr>
          </a:p>
          <a:p>
            <a:pPr>
              <a:buFont typeface="Wingdings" panose="05000000000000000000" pitchFamily="2" charset="2"/>
              <a:buChar char="Ø"/>
            </a:pPr>
            <a:r>
              <a:rPr lang="en-US" dirty="0">
                <a:latin typeface="Calibri" panose="020F0502020204030204" pitchFamily="34" charset="0"/>
                <a:cs typeface="Calibri" panose="020F0502020204030204" pitchFamily="34" charset="0"/>
              </a:rPr>
              <a:t>The installation of certain equipment may trigger EHP requirements. Please reference the EHP sections in the NOFO and this Manual for more information. Additionally, some equipment installation may constitute construction or renovation. </a:t>
            </a:r>
          </a:p>
          <a:p>
            <a:pPr>
              <a:buFont typeface="Wingdings" panose="05000000000000000000" pitchFamily="2" charset="2"/>
              <a:buChar char="Ø"/>
            </a:pPr>
            <a:endParaRPr lang="en-US" dirty="0">
              <a:latin typeface="Calibri" panose="020F0502020204030204" pitchFamily="34" charset="0"/>
              <a:cs typeface="Calibri" panose="020F0502020204030204" pitchFamily="34" charset="0"/>
            </a:endParaRPr>
          </a:p>
          <a:p>
            <a:pPr marL="0" indent="0">
              <a:buNone/>
            </a:pPr>
            <a:r>
              <a:rPr lang="en-US" dirty="0">
                <a:latin typeface="Calibri" panose="020F0502020204030204" pitchFamily="34" charset="0"/>
                <a:cs typeface="Calibri" panose="020F0502020204030204" pitchFamily="34" charset="0"/>
              </a:rPr>
              <a:t>Subrecipients should have a method of accountability for equipment and supplies purchased with NSGP funding. Example- Access control, access to technology, access to sensitive materials. A plan/protocol should be put in place to identify </a:t>
            </a:r>
            <a:r>
              <a:rPr lang="en-US" dirty="0">
                <a:solidFill>
                  <a:srgbClr val="7030A0"/>
                </a:solidFill>
                <a:latin typeface="Calibri" panose="020F0502020204030204" pitchFamily="34" charset="0"/>
                <a:cs typeface="Calibri" panose="020F0502020204030204" pitchFamily="34" charset="0"/>
              </a:rPr>
              <a:t>who has access, log of check-out/check-in, what happens if that person who has access leaves the organization </a:t>
            </a:r>
            <a:r>
              <a:rPr lang="en-US" dirty="0">
                <a:latin typeface="Calibri" panose="020F0502020204030204" pitchFamily="34" charset="0"/>
                <a:cs typeface="Calibri" panose="020F0502020204030204" pitchFamily="34" charset="0"/>
              </a:rPr>
              <a:t>etc. </a:t>
            </a:r>
          </a:p>
        </p:txBody>
      </p:sp>
    </p:spTree>
    <p:extLst>
      <p:ext uri="{BB962C8B-B14F-4D97-AF65-F5344CB8AC3E}">
        <p14:creationId xmlns:p14="http://schemas.microsoft.com/office/powerpoint/2010/main" val="14243133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br>
              <a:rPr lang="en-US" sz="1800" b="1" u="sng" dirty="0">
                <a:effectLst/>
                <a:latin typeface="Arial" panose="020B0604020202020204" pitchFamily="34" charset="0"/>
                <a:ea typeface="Calibri" panose="020F0502020204030204" pitchFamily="34" charset="0"/>
                <a:cs typeface="Times New Roman" panose="02020603050405020304" pitchFamily="18" charset="0"/>
              </a:rPr>
            </a:br>
            <a:br>
              <a:rPr lang="en-US" sz="1800" b="1" u="sng" dirty="0">
                <a:effectLst/>
                <a:latin typeface="Arial" panose="020B0604020202020204" pitchFamily="34" charset="0"/>
                <a:ea typeface="Calibri" panose="020F0502020204030204" pitchFamily="34" charset="0"/>
                <a:cs typeface="Times New Roman" panose="02020603050405020304" pitchFamily="18" charset="0"/>
              </a:rPr>
            </a:br>
            <a:r>
              <a:rPr lang="en-US" sz="2800" b="1" dirty="0">
                <a:latin typeface="Arial" panose="020B0604020202020204" pitchFamily="34" charset="0"/>
                <a:ea typeface="Calibri" panose="020F0502020204030204" pitchFamily="34" charset="0"/>
                <a:cs typeface="Times New Roman" panose="02020603050405020304" pitchFamily="18" charset="0"/>
              </a:rPr>
              <a:t>MANAGEMENT &amp; ADMINISTRATION (M&amp;A)</a:t>
            </a:r>
            <a:br>
              <a:rPr lang="en-US" sz="2400" dirty="0">
                <a:effectLst/>
                <a:latin typeface="Calibri" panose="020F0502020204030204" pitchFamily="34" charset="0"/>
                <a:ea typeface="Calibri" panose="020F0502020204030204" pitchFamily="34" charset="0"/>
                <a:cs typeface="Times New Roman" panose="02020603050405020304" pitchFamily="18" charset="0"/>
              </a:rPr>
            </a:br>
            <a:endParaRPr lang="en-US" sz="2400" dirty="0"/>
          </a:p>
        </p:txBody>
      </p:sp>
      <p:sp>
        <p:nvSpPr>
          <p:cNvPr id="3" name="Content Placeholder 2"/>
          <p:cNvSpPr>
            <a:spLocks noGrp="1"/>
          </p:cNvSpPr>
          <p:nvPr>
            <p:ph idx="1"/>
          </p:nvPr>
        </p:nvSpPr>
        <p:spPr>
          <a:xfrm>
            <a:off x="496711" y="1068513"/>
            <a:ext cx="11198577" cy="5467370"/>
          </a:xfrm>
        </p:spPr>
        <p:txBody>
          <a:bodyPr>
            <a:normAutofit fontScale="85000" lnSpcReduction="20000"/>
          </a:bodyPr>
          <a:lstStyle/>
          <a:p>
            <a:pPr marL="0" indent="0" algn="l">
              <a:buNone/>
            </a:pPr>
            <a:r>
              <a:rPr lang="en-US" sz="2800" b="0" i="0" dirty="0">
                <a:solidFill>
                  <a:srgbClr val="1B1B1B"/>
                </a:solidFill>
                <a:effectLst/>
                <a:latin typeface="Calibri" panose="020F0502020204030204" pitchFamily="34" charset="0"/>
                <a:cs typeface="Calibri" panose="020F0502020204030204" pitchFamily="34" charset="0"/>
              </a:rPr>
              <a:t>M&amp;A costs are for activities </a:t>
            </a:r>
            <a:r>
              <a:rPr lang="en-US" sz="2800" b="1" i="0" dirty="0">
                <a:solidFill>
                  <a:srgbClr val="0070C0"/>
                </a:solidFill>
                <a:effectLst/>
                <a:latin typeface="Calibri" panose="020F0502020204030204" pitchFamily="34" charset="0"/>
                <a:cs typeface="Calibri" panose="020F0502020204030204" pitchFamily="34" charset="0"/>
              </a:rPr>
              <a:t>directly related </a:t>
            </a:r>
            <a:r>
              <a:rPr lang="en-US" sz="2800" b="0" i="0" dirty="0">
                <a:solidFill>
                  <a:srgbClr val="1B1B1B"/>
                </a:solidFill>
                <a:effectLst/>
                <a:latin typeface="Calibri" panose="020F0502020204030204" pitchFamily="34" charset="0"/>
                <a:cs typeface="Calibri" panose="020F0502020204030204" pitchFamily="34" charset="0"/>
              </a:rPr>
              <a:t>to the management and administration of the award. </a:t>
            </a:r>
          </a:p>
          <a:p>
            <a:pPr marL="0" indent="0" algn="l">
              <a:buNone/>
            </a:pPr>
            <a:r>
              <a:rPr lang="en-US" sz="2800" b="0" i="0" dirty="0">
                <a:solidFill>
                  <a:srgbClr val="1B1B1B"/>
                </a:solidFill>
                <a:effectLst/>
                <a:latin typeface="Calibri" panose="020F0502020204030204" pitchFamily="34" charset="0"/>
                <a:cs typeface="Calibri" panose="020F0502020204030204" pitchFamily="34" charset="0"/>
              </a:rPr>
              <a:t>M&amp;A activities are those defined as directly relating to the management and administration of NSGP funds, such as financial management and monitoring. </a:t>
            </a:r>
          </a:p>
          <a:p>
            <a:pPr marL="0" indent="0" algn="l">
              <a:buNone/>
            </a:pPr>
            <a:r>
              <a:rPr lang="en-US" sz="2800" b="0" i="0" dirty="0">
                <a:solidFill>
                  <a:srgbClr val="1B1B1B"/>
                </a:solidFill>
                <a:effectLst/>
                <a:latin typeface="Calibri" panose="020F0502020204030204" pitchFamily="34" charset="0"/>
                <a:cs typeface="Calibri" panose="020F0502020204030204" pitchFamily="34" charset="0"/>
              </a:rPr>
              <a:t>M&amp;A expenses must be based on </a:t>
            </a:r>
            <a:r>
              <a:rPr lang="en-US" sz="2800" b="1" i="0" dirty="0">
                <a:solidFill>
                  <a:srgbClr val="0070C0"/>
                </a:solidFill>
                <a:effectLst/>
                <a:latin typeface="Calibri" panose="020F0502020204030204" pitchFamily="34" charset="0"/>
                <a:cs typeface="Calibri" panose="020F0502020204030204" pitchFamily="34" charset="0"/>
              </a:rPr>
              <a:t>actual expenses </a:t>
            </a:r>
            <a:r>
              <a:rPr lang="en-US" sz="2800" b="0" i="0" dirty="0">
                <a:solidFill>
                  <a:srgbClr val="1B1B1B"/>
                </a:solidFill>
                <a:effectLst/>
                <a:latin typeface="Calibri" panose="020F0502020204030204" pitchFamily="34" charset="0"/>
                <a:cs typeface="Calibri" panose="020F0502020204030204" pitchFamily="34" charset="0"/>
              </a:rPr>
              <a:t>or </a:t>
            </a:r>
            <a:r>
              <a:rPr lang="en-US" sz="2800" b="1" i="0" dirty="0">
                <a:solidFill>
                  <a:srgbClr val="0070C0"/>
                </a:solidFill>
                <a:effectLst/>
                <a:latin typeface="Calibri" panose="020F0502020204030204" pitchFamily="34" charset="0"/>
                <a:cs typeface="Calibri" panose="020F0502020204030204" pitchFamily="34" charset="0"/>
              </a:rPr>
              <a:t>known contractual costs</a:t>
            </a:r>
            <a:r>
              <a:rPr lang="en-US" sz="2800" b="0" i="0" dirty="0">
                <a:solidFill>
                  <a:srgbClr val="1B1B1B"/>
                </a:solidFill>
                <a:effectLst/>
                <a:latin typeface="Calibri" panose="020F0502020204030204" pitchFamily="34" charset="0"/>
                <a:cs typeface="Calibri" panose="020F0502020204030204" pitchFamily="34" charset="0"/>
              </a:rPr>
              <a:t>. Requests that are simple percentages of the award, without supporting justification, will not be allowed or considered for reimbursement.</a:t>
            </a:r>
          </a:p>
          <a:p>
            <a:pPr marL="0" indent="0" algn="l">
              <a:buNone/>
            </a:pPr>
            <a:r>
              <a:rPr lang="en-US" sz="2800" b="0" i="0" dirty="0">
                <a:solidFill>
                  <a:srgbClr val="1B1B1B"/>
                </a:solidFill>
                <a:effectLst/>
                <a:latin typeface="Calibri" panose="020F0502020204030204" pitchFamily="34" charset="0"/>
                <a:cs typeface="Calibri" panose="020F0502020204030204" pitchFamily="34" charset="0"/>
              </a:rPr>
              <a:t>M&amp;A costs are </a:t>
            </a:r>
            <a:r>
              <a:rPr lang="en-US" sz="2800" b="1" i="0" dirty="0">
                <a:solidFill>
                  <a:srgbClr val="C00000"/>
                </a:solidFill>
                <a:effectLst/>
                <a:latin typeface="Calibri" panose="020F0502020204030204" pitchFamily="34" charset="0"/>
                <a:cs typeface="Calibri" panose="020F0502020204030204" pitchFamily="34" charset="0"/>
              </a:rPr>
              <a:t>not operational costs</a:t>
            </a:r>
            <a:r>
              <a:rPr lang="en-US" sz="2800" b="0" i="0" dirty="0">
                <a:solidFill>
                  <a:srgbClr val="1B1B1B"/>
                </a:solidFill>
                <a:effectLst/>
                <a:latin typeface="Calibri" panose="020F0502020204030204" pitchFamily="34" charset="0"/>
                <a:cs typeface="Calibri" panose="020F0502020204030204" pitchFamily="34" charset="0"/>
              </a:rPr>
              <a:t>, they are the </a:t>
            </a:r>
            <a:r>
              <a:rPr lang="en-US" sz="2800" b="1" i="1" dirty="0">
                <a:solidFill>
                  <a:srgbClr val="00B050"/>
                </a:solidFill>
                <a:effectLst/>
                <a:latin typeface="Calibri" panose="020F0502020204030204" pitchFamily="34" charset="0"/>
                <a:cs typeface="Calibri" panose="020F0502020204030204" pitchFamily="34" charset="0"/>
              </a:rPr>
              <a:t>necessary </a:t>
            </a:r>
            <a:r>
              <a:rPr lang="en-US" sz="2800" b="1" i="0" dirty="0">
                <a:solidFill>
                  <a:srgbClr val="00B050"/>
                </a:solidFill>
                <a:effectLst/>
                <a:latin typeface="Calibri" panose="020F0502020204030204" pitchFamily="34" charset="0"/>
                <a:cs typeface="Calibri" panose="020F0502020204030204" pitchFamily="34" charset="0"/>
              </a:rPr>
              <a:t>costs </a:t>
            </a:r>
            <a:r>
              <a:rPr lang="en-US" sz="2800" b="0" i="0" dirty="0">
                <a:solidFill>
                  <a:srgbClr val="1B1B1B"/>
                </a:solidFill>
                <a:effectLst/>
                <a:latin typeface="Calibri" panose="020F0502020204030204" pitchFamily="34" charset="0"/>
                <a:cs typeface="Calibri" panose="020F0502020204030204" pitchFamily="34" charset="0"/>
              </a:rPr>
              <a:t>incurred in direct support of the grant or as a result of the grant and should be allocated across the entire lifecycle of the grant. </a:t>
            </a:r>
          </a:p>
          <a:p>
            <a:pPr marL="0" indent="0" algn="l">
              <a:buNone/>
            </a:pPr>
            <a:r>
              <a:rPr lang="en-US" sz="2800" b="0" i="0" dirty="0">
                <a:solidFill>
                  <a:srgbClr val="1B1B1B"/>
                </a:solidFill>
                <a:effectLst/>
                <a:latin typeface="Calibri" panose="020F0502020204030204" pitchFamily="34" charset="0"/>
                <a:cs typeface="Calibri" panose="020F0502020204030204" pitchFamily="34" charset="0"/>
              </a:rPr>
              <a:t>Examples include preparing and submitting required programmatic and financial reports, establishing and/or maintaining equipment inventory, documenting operational and equipment expenditures for financial accounting purposes, and responding to official informational requests from state and federal oversight authorities.</a:t>
            </a:r>
          </a:p>
          <a:p>
            <a:pPr marL="0" indent="0" algn="l">
              <a:buNone/>
            </a:pPr>
            <a:endParaRPr lang="en-US" sz="2800" b="0" i="0" dirty="0">
              <a:solidFill>
                <a:srgbClr val="1B1B1B"/>
              </a:solidFill>
              <a:effectLst/>
              <a:latin typeface="Calibri" panose="020F0502020204030204" pitchFamily="34" charset="0"/>
              <a:cs typeface="Calibri" panose="020F0502020204030204" pitchFamily="34" charset="0"/>
            </a:endParaRPr>
          </a:p>
          <a:p>
            <a:pPr algn="l"/>
            <a:r>
              <a:rPr lang="en-US" sz="2800" b="1" i="0" dirty="0">
                <a:solidFill>
                  <a:srgbClr val="1B1B1B"/>
                </a:solidFill>
                <a:effectLst/>
                <a:latin typeface="Calibri" panose="020F0502020204030204" pitchFamily="34" charset="0"/>
                <a:cs typeface="Calibri" panose="020F0502020204030204" pitchFamily="34" charset="0"/>
              </a:rPr>
              <a:t>Note</a:t>
            </a:r>
            <a:r>
              <a:rPr lang="en-US" sz="2800" b="0" i="0" dirty="0">
                <a:solidFill>
                  <a:srgbClr val="1B1B1B"/>
                </a:solidFill>
                <a:effectLst/>
                <a:latin typeface="Calibri" panose="020F0502020204030204" pitchFamily="34" charset="0"/>
                <a:cs typeface="Calibri" panose="020F0502020204030204" pitchFamily="34" charset="0"/>
              </a:rPr>
              <a:t>: </a:t>
            </a:r>
            <a:r>
              <a:rPr lang="en-US" sz="2800" b="0" i="1" dirty="0">
                <a:solidFill>
                  <a:srgbClr val="1B1B1B"/>
                </a:solidFill>
                <a:effectLst/>
                <a:latin typeface="Calibri" panose="020F0502020204030204" pitchFamily="34" charset="0"/>
                <a:cs typeface="Calibri" panose="020F0502020204030204" pitchFamily="34" charset="0"/>
              </a:rPr>
              <a:t>Must be able to separately account for M&amp;A costs associated with the NSGP-S award.</a:t>
            </a:r>
          </a:p>
          <a:p>
            <a:pPr marL="0" indent="0" algn="l">
              <a:buNone/>
            </a:pPr>
            <a:endParaRPr lang="en-US" sz="2800" b="0" i="0" dirty="0">
              <a:solidFill>
                <a:srgbClr val="1B1B1B"/>
              </a:solidFill>
              <a:effectLst/>
              <a:latin typeface="Source Sans Pro" panose="020B0503030403020204" pitchFamily="34" charset="0"/>
            </a:endParaRPr>
          </a:p>
          <a:p>
            <a:pPr marL="457200" lvl="1" indent="0">
              <a:buNone/>
            </a:pPr>
            <a:endParaRPr lang="en-US" sz="3200" dirty="0">
              <a:solidFill>
                <a:srgbClr val="D92A1D"/>
              </a:solidFill>
            </a:endParaRPr>
          </a:p>
        </p:txBody>
      </p:sp>
    </p:spTree>
    <p:extLst>
      <p:ext uri="{BB962C8B-B14F-4D97-AF65-F5344CB8AC3E}">
        <p14:creationId xmlns:p14="http://schemas.microsoft.com/office/powerpoint/2010/main" val="39645046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br>
              <a:rPr lang="en-US" b="1" cap="small" dirty="0"/>
            </a:br>
            <a:r>
              <a:rPr lang="en-US" b="1" cap="small" dirty="0"/>
              <a:t>M&amp;A Summary</a:t>
            </a:r>
            <a:br>
              <a:rPr lang="en-US" dirty="0"/>
            </a:br>
            <a:endParaRPr lang="en-US" sz="3200" dirty="0"/>
          </a:p>
        </p:txBody>
      </p:sp>
      <p:sp>
        <p:nvSpPr>
          <p:cNvPr id="3" name="Content Placeholder 2"/>
          <p:cNvSpPr>
            <a:spLocks noGrp="1"/>
          </p:cNvSpPr>
          <p:nvPr>
            <p:ph idx="1"/>
          </p:nvPr>
        </p:nvSpPr>
        <p:spPr>
          <a:xfrm>
            <a:off x="530578" y="1291590"/>
            <a:ext cx="11198577" cy="5166359"/>
          </a:xfrm>
        </p:spPr>
        <p:txBody>
          <a:bodyPr>
            <a:normAutofit fontScale="92500" lnSpcReduction="20000"/>
          </a:bodyPr>
          <a:lstStyle/>
          <a:p>
            <a:pPr marL="0" indent="0">
              <a:buNone/>
            </a:pPr>
            <a:r>
              <a:rPr lang="en-US" sz="3600" dirty="0">
                <a:solidFill>
                  <a:srgbClr val="0070C0"/>
                </a:solidFill>
                <a:latin typeface="Calibri" panose="020F0502020204030204" pitchFamily="34" charset="0"/>
                <a:cs typeface="Calibri" panose="020F0502020204030204" pitchFamily="34" charset="0"/>
              </a:rPr>
              <a:t>You may only request M&amp;A reimbursement for:</a:t>
            </a:r>
          </a:p>
          <a:p>
            <a:pPr marL="0" indent="0">
              <a:buNone/>
            </a:pPr>
            <a:endParaRPr lang="en-US" dirty="0">
              <a:solidFill>
                <a:srgbClr val="0070C0"/>
              </a:solidFill>
              <a:latin typeface="Calibri" panose="020F0502020204030204" pitchFamily="34" charset="0"/>
              <a:cs typeface="Calibri" panose="020F0502020204030204" pitchFamily="34" charset="0"/>
            </a:endParaRPr>
          </a:p>
          <a:p>
            <a:pPr>
              <a:lnSpc>
                <a:spcPct val="105000"/>
              </a:lnSpc>
              <a:spcBef>
                <a:spcPts val="0"/>
              </a:spcBef>
              <a:spcAft>
                <a:spcPts val="800"/>
              </a:spcAft>
              <a:buFont typeface="Wingdings" panose="05000000000000000000" pitchFamily="2" charset="2"/>
              <a:buChar char="q"/>
            </a:pPr>
            <a:r>
              <a:rPr lang="en-US" dirty="0">
                <a:latin typeface="Calibri" panose="020F0502020204030204" pitchFamily="34" charset="0"/>
                <a:cs typeface="Calibri" panose="020F0502020204030204" pitchFamily="34" charset="0"/>
              </a:rPr>
              <a:t>Hiring of full-time or part-time staff or contractors/consultants responsible for activities relating to the management and administration of NSGP funds. </a:t>
            </a:r>
          </a:p>
          <a:p>
            <a:pPr marR="0" lvl="0">
              <a:lnSpc>
                <a:spcPct val="105000"/>
              </a:lnSpc>
              <a:spcBef>
                <a:spcPts val="0"/>
              </a:spcBef>
              <a:spcAft>
                <a:spcPts val="800"/>
              </a:spcAft>
              <a:buFont typeface="Wingdings" panose="05000000000000000000" pitchFamily="2" charset="2"/>
              <a:buChar char="q"/>
            </a:pPr>
            <a:r>
              <a:rPr lang="en-US" dirty="0">
                <a:latin typeface="Calibri" panose="020F0502020204030204" pitchFamily="34" charset="0"/>
                <a:cs typeface="Calibri" panose="020F0502020204030204" pitchFamily="34" charset="0"/>
              </a:rPr>
              <a:t>Hiring of contractors/consultants must follow the applicable federal procurement requirements at 2 C.F.R. §§ 200.317-200.327; and </a:t>
            </a:r>
          </a:p>
          <a:p>
            <a:pPr marR="0" lvl="0">
              <a:lnSpc>
                <a:spcPct val="105000"/>
              </a:lnSpc>
              <a:spcBef>
                <a:spcPts val="0"/>
              </a:spcBef>
              <a:spcAft>
                <a:spcPts val="800"/>
              </a:spcAft>
              <a:buFont typeface="Wingdings" panose="05000000000000000000" pitchFamily="2" charset="2"/>
              <a:buChar char="q"/>
            </a:pPr>
            <a:r>
              <a:rPr lang="en-US" dirty="0">
                <a:latin typeface="Calibri" panose="020F0502020204030204" pitchFamily="34" charset="0"/>
                <a:cs typeface="Calibri" panose="020F0502020204030204" pitchFamily="34" charset="0"/>
              </a:rPr>
              <a:t>Meeting-related expenses directly related to M&amp;A of NSGP funds. </a:t>
            </a:r>
          </a:p>
          <a:p>
            <a:pPr marL="0" marR="0" lvl="0" indent="0">
              <a:lnSpc>
                <a:spcPct val="105000"/>
              </a:lnSpc>
              <a:spcBef>
                <a:spcPts val="0"/>
              </a:spcBef>
              <a:spcAft>
                <a:spcPts val="800"/>
              </a:spcAft>
              <a:buNone/>
            </a:pPr>
            <a:endParaRPr lang="en-US" dirty="0">
              <a:latin typeface="Calibri" panose="020F0502020204030204" pitchFamily="34" charset="0"/>
              <a:cs typeface="Calibri" panose="020F0502020204030204" pitchFamily="34" charset="0"/>
            </a:endParaRPr>
          </a:p>
          <a:p>
            <a:pPr marL="0" marR="0" lvl="0" indent="0">
              <a:lnSpc>
                <a:spcPct val="105000"/>
              </a:lnSpc>
              <a:spcBef>
                <a:spcPts val="0"/>
              </a:spcBef>
              <a:spcAft>
                <a:spcPts val="800"/>
              </a:spcAft>
              <a:buNone/>
            </a:pPr>
            <a:r>
              <a:rPr lang="en-US" dirty="0">
                <a:latin typeface="Calibri" panose="020F0502020204030204" pitchFamily="34" charset="0"/>
                <a:cs typeface="Calibri" panose="020F0502020204030204" pitchFamily="34" charset="0"/>
              </a:rPr>
              <a:t>M&amp;A costs are allowed under this program as described below: </a:t>
            </a:r>
          </a:p>
          <a:p>
            <a:pPr marL="0" marR="0" lvl="0" indent="0">
              <a:lnSpc>
                <a:spcPct val="105000"/>
              </a:lnSpc>
              <a:spcBef>
                <a:spcPts val="0"/>
              </a:spcBef>
              <a:spcAft>
                <a:spcPts val="800"/>
              </a:spcAft>
              <a:buNone/>
            </a:pPr>
            <a:r>
              <a:rPr lang="en-US" dirty="0">
                <a:latin typeface="Calibri" panose="020F0502020204030204" pitchFamily="34" charset="0"/>
                <a:cs typeface="Calibri" panose="020F0502020204030204" pitchFamily="34" charset="0"/>
              </a:rPr>
              <a:t>• Nonprofit (Subrecipient) for NSGP-UA and NSGP-S, and Community Project Funding M&amp;A: Nonprofit organizations that receive a subaward under this program may use and expend up to the percent noted in the relevant fiscal year (FY) NOFO for M&amp;A purposes associated with the subaward.</a:t>
            </a:r>
            <a:endParaRPr lang="en-US" b="1"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0" marR="0" lvl="0" indent="0">
              <a:lnSpc>
                <a:spcPct val="105000"/>
              </a:lnSpc>
              <a:spcBef>
                <a:spcPts val="0"/>
              </a:spcBef>
              <a:spcAft>
                <a:spcPts val="800"/>
              </a:spcAft>
              <a:buNone/>
            </a:pPr>
            <a:r>
              <a:rPr lang="en-US"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All these costs must </a:t>
            </a:r>
            <a:r>
              <a:rPr lang="en-US" b="1" dirty="0">
                <a:solidFill>
                  <a:srgbClr val="00B050"/>
                </a:solidFill>
                <a:effectLst/>
                <a:latin typeface="Calibri" panose="020F0502020204030204" pitchFamily="34" charset="0"/>
                <a:ea typeface="Calibri" panose="020F0502020204030204" pitchFamily="34" charset="0"/>
                <a:cs typeface="Calibri" panose="020F0502020204030204" pitchFamily="34" charset="0"/>
              </a:rPr>
              <a:t>reasonable</a:t>
            </a:r>
            <a:r>
              <a:rPr lang="en-US"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and be </a:t>
            </a:r>
            <a:r>
              <a:rPr lang="en-US" b="1" dirty="0">
                <a:solidFill>
                  <a:srgbClr val="000000"/>
                </a:solidFill>
                <a:latin typeface="Calibri" panose="020F0502020204030204" pitchFamily="34" charset="0"/>
                <a:ea typeface="Calibri" panose="020F0502020204030204" pitchFamily="34" charset="0"/>
                <a:cs typeface="Calibri" panose="020F0502020204030204" pitchFamily="34" charset="0"/>
              </a:rPr>
              <a:t>supported with documentation.</a:t>
            </a:r>
            <a:endParaRPr lang="en-US"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3600" dirty="0">
              <a:solidFill>
                <a:srgbClr val="0070C0"/>
              </a:solidFill>
            </a:endParaRPr>
          </a:p>
        </p:txBody>
      </p:sp>
    </p:spTree>
    <p:extLst>
      <p:ext uri="{BB962C8B-B14F-4D97-AF65-F5344CB8AC3E}">
        <p14:creationId xmlns:p14="http://schemas.microsoft.com/office/powerpoint/2010/main" val="22456392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AD33B-7151-AD5F-BCDF-9A91C223779E}"/>
              </a:ext>
            </a:extLst>
          </p:cNvPr>
          <p:cNvSpPr>
            <a:spLocks noGrp="1"/>
          </p:cNvSpPr>
          <p:nvPr>
            <p:ph type="title"/>
          </p:nvPr>
        </p:nvSpPr>
        <p:spPr/>
        <p:txBody>
          <a:bodyPr/>
          <a:lstStyle/>
          <a:p>
            <a:r>
              <a:rPr lang="en-US" dirty="0"/>
              <a:t>Contracted Security Personnel</a:t>
            </a:r>
          </a:p>
        </p:txBody>
      </p:sp>
      <p:sp>
        <p:nvSpPr>
          <p:cNvPr id="3" name="Content Placeholder 2">
            <a:extLst>
              <a:ext uri="{FF2B5EF4-FFF2-40B4-BE49-F238E27FC236}">
                <a16:creationId xmlns:a16="http://schemas.microsoft.com/office/drawing/2014/main" id="{D0F5329F-C0D1-EA2C-893F-CEA51B5C7358}"/>
              </a:ext>
            </a:extLst>
          </p:cNvPr>
          <p:cNvSpPr>
            <a:spLocks noGrp="1"/>
          </p:cNvSpPr>
          <p:nvPr>
            <p:ph idx="1"/>
          </p:nvPr>
        </p:nvSpPr>
        <p:spPr>
          <a:xfrm>
            <a:off x="530578" y="1202266"/>
            <a:ext cx="11198577" cy="5782734"/>
          </a:xfrm>
        </p:spPr>
        <p:txBody>
          <a:bodyPr>
            <a:normAutofit fontScale="77500" lnSpcReduction="20000"/>
          </a:bodyPr>
          <a:lstStyle/>
          <a:p>
            <a:r>
              <a:rPr lang="en-US" dirty="0">
                <a:latin typeface="Calibri" panose="020F0502020204030204" pitchFamily="34" charset="0"/>
                <a:cs typeface="Calibri" panose="020F0502020204030204" pitchFamily="34" charset="0"/>
              </a:rPr>
              <a:t>Contracted Security Personnel Contracted security personnel are allowed under this program only as described in the NOFO and Manual and comply with guidance set forth in IB 421b and IB 441. NSGP funds </a:t>
            </a:r>
            <a:r>
              <a:rPr lang="en-US" b="1" dirty="0">
                <a:solidFill>
                  <a:srgbClr val="C00000"/>
                </a:solidFill>
                <a:latin typeface="Calibri" panose="020F0502020204030204" pitchFamily="34" charset="0"/>
                <a:cs typeface="Calibri" panose="020F0502020204030204" pitchFamily="34" charset="0"/>
              </a:rPr>
              <a:t>may not be used to purchase equipment for contracted security</a:t>
            </a:r>
            <a:r>
              <a:rPr lang="en-US" dirty="0">
                <a:latin typeface="Calibri" panose="020F0502020204030204" pitchFamily="34" charset="0"/>
                <a:cs typeface="Calibri" panose="020F0502020204030204" pitchFamily="34" charset="0"/>
              </a:rPr>
              <a:t>. </a:t>
            </a:r>
          </a:p>
          <a:p>
            <a:r>
              <a:rPr lang="en-US" dirty="0">
                <a:latin typeface="Calibri" panose="020F0502020204030204" pitchFamily="34" charset="0"/>
                <a:cs typeface="Calibri" panose="020F0502020204030204" pitchFamily="34" charset="0"/>
              </a:rPr>
              <a:t>The recipient must be able to sustain this capability in future years without NSGP funding, and a sustainment plan will be required as part of the closeout package for any award funding this capability. </a:t>
            </a:r>
          </a:p>
          <a:p>
            <a:r>
              <a:rPr lang="en-US" dirty="0">
                <a:latin typeface="Calibri" panose="020F0502020204030204" pitchFamily="34" charset="0"/>
                <a:cs typeface="Calibri" panose="020F0502020204030204" pitchFamily="34" charset="0"/>
              </a:rPr>
              <a:t>Additionally, NSGP recipients and subrecipients may not use more than 50 percent of their awards to pay for personnel activities unless a waiver is approved by FEMA. For more information on the 50 percent personnel cap and applicable procedures for seeking a waiver, please see IB 421b, Clarification on the Personnel Reimbursement for Intelligence Cooperation and Enhancement of Homeland Security Act of 2008 (Public Law 110-412 – the PRICE Act). </a:t>
            </a:r>
          </a:p>
          <a:p>
            <a:endParaRPr lang="en-US" dirty="0">
              <a:latin typeface="Calibri" panose="020F0502020204030204" pitchFamily="34" charset="0"/>
              <a:cs typeface="Calibri" panose="020F0502020204030204" pitchFamily="34" charset="0"/>
            </a:endParaRPr>
          </a:p>
          <a:p>
            <a:pPr marL="0" indent="0">
              <a:buNone/>
            </a:pPr>
            <a:r>
              <a:rPr lang="en-US" dirty="0">
                <a:latin typeface="Calibri" panose="020F0502020204030204" pitchFamily="34" charset="0"/>
                <a:cs typeface="Calibri" panose="020F0502020204030204" pitchFamily="34" charset="0"/>
              </a:rPr>
              <a:t>If Contracted Security Personnel are providing Planning, Training or Exercise activities, please ask them to obtain signature of participants for the reimbursement process.</a:t>
            </a:r>
          </a:p>
          <a:p>
            <a:pPr marL="0" indent="0">
              <a:buNone/>
            </a:pPr>
            <a:endParaRPr lang="en-US" dirty="0">
              <a:latin typeface="Calibri" panose="020F0502020204030204" pitchFamily="34" charset="0"/>
              <a:cs typeface="Calibri" panose="020F0502020204030204" pitchFamily="34" charset="0"/>
            </a:endParaRPr>
          </a:p>
          <a:p>
            <a:pPr marL="0" indent="0">
              <a:buNone/>
            </a:pPr>
            <a:r>
              <a:rPr lang="en-US" dirty="0">
                <a:latin typeface="Calibri" panose="020F0502020204030204" pitchFamily="34" charset="0"/>
                <a:cs typeface="Calibri" panose="020F0502020204030204" pitchFamily="34" charset="0"/>
              </a:rPr>
              <a:t>A generic sign-in sheet, that can be modified, is available or the Contractor can utilize their own version. Please make sure your documents are neat and organized, if it looks neat, legible and organized with the type of activity, date, location, typed or printed names with individual signatures. There should be a sign-in sheet for each day of activity. </a:t>
            </a:r>
          </a:p>
          <a:p>
            <a:pPr marL="0" indent="0">
              <a:buNone/>
            </a:pPr>
            <a:endParaRPr lang="en-US" dirty="0">
              <a:latin typeface="Calibri" panose="020F0502020204030204" pitchFamily="34" charset="0"/>
              <a:cs typeface="Calibri" panose="020F0502020204030204" pitchFamily="34" charset="0"/>
            </a:endParaRPr>
          </a:p>
          <a:p>
            <a:pPr marL="0" indent="0">
              <a:buNone/>
            </a:pPr>
            <a:r>
              <a:rPr lang="en-US" dirty="0">
                <a:latin typeface="Calibri" panose="020F0502020204030204" pitchFamily="34" charset="0"/>
                <a:cs typeface="Calibri" panose="020F0502020204030204" pitchFamily="34" charset="0"/>
              </a:rPr>
              <a:t>If you utilize a virtual platform, you may ask attendees to type their names into the chat and provided a print of the chat response in place of the sign-in sheet. Also, if you utilize a badge scanning system, you can provide a printout of attendance.</a:t>
            </a:r>
          </a:p>
        </p:txBody>
      </p:sp>
    </p:spTree>
    <p:extLst>
      <p:ext uri="{BB962C8B-B14F-4D97-AF65-F5344CB8AC3E}">
        <p14:creationId xmlns:p14="http://schemas.microsoft.com/office/powerpoint/2010/main" val="11521519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br>
              <a:rPr lang="en-US" sz="1800" b="1" u="sng" dirty="0">
                <a:effectLst/>
                <a:latin typeface="Arial" panose="020B0604020202020204" pitchFamily="34" charset="0"/>
                <a:ea typeface="Calibri" panose="020F0502020204030204" pitchFamily="34" charset="0"/>
                <a:cs typeface="Times New Roman" panose="02020603050405020304" pitchFamily="18" charset="0"/>
              </a:rPr>
            </a:br>
            <a:br>
              <a:rPr lang="en-US" sz="1800" b="1" u="sng" dirty="0">
                <a:effectLst/>
                <a:latin typeface="Arial" panose="020B0604020202020204" pitchFamily="34" charset="0"/>
                <a:ea typeface="Calibri" panose="020F0502020204030204" pitchFamily="34" charset="0"/>
                <a:cs typeface="Times New Roman" panose="02020603050405020304" pitchFamily="18" charset="0"/>
              </a:rPr>
            </a:br>
            <a:r>
              <a:rPr lang="en-US" sz="2800" b="1" dirty="0">
                <a:latin typeface="Arial" panose="020B0604020202020204" pitchFamily="34" charset="0"/>
                <a:ea typeface="Calibri" panose="020F0502020204030204" pitchFamily="34" charset="0"/>
                <a:cs typeface="Arial" panose="020B0604020202020204" pitchFamily="34" charset="0"/>
              </a:rPr>
              <a:t>Records Retention</a:t>
            </a:r>
            <a:br>
              <a:rPr lang="en-US" sz="2400" dirty="0">
                <a:effectLst/>
                <a:latin typeface="Arial" panose="020B0604020202020204" pitchFamily="34" charset="0"/>
                <a:ea typeface="Calibri" panose="020F0502020204030204" pitchFamily="34" charset="0"/>
                <a:cs typeface="Arial" panose="020B0604020202020204" pitchFamily="34" charset="0"/>
              </a:rPr>
            </a:br>
            <a:endParaRPr lang="en-US" sz="24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96711" y="979054"/>
            <a:ext cx="11198577" cy="5735664"/>
          </a:xfrm>
        </p:spPr>
        <p:txBody>
          <a:bodyPr>
            <a:noAutofit/>
          </a:bodyPr>
          <a:lstStyle/>
          <a:p>
            <a:pPr marL="0" indent="0">
              <a:buNone/>
            </a:pPr>
            <a:r>
              <a:rPr lang="en-US" sz="1800" dirty="0">
                <a:latin typeface="Calibri" panose="020F0502020204030204" pitchFamily="34" charset="0"/>
                <a:cs typeface="Calibri" panose="020F0502020204030204" pitchFamily="34" charset="0"/>
              </a:rPr>
              <a:t>Records Retention Period of Financial records, supporting documents, statistical records, and all other non-federal entity records pertinent to a federal award generally must be maintained for at least three years from the date of successful close of the award, which is normally 90 days after the end of FEMA’s performance period. </a:t>
            </a:r>
          </a:p>
          <a:p>
            <a:pPr marL="0" indent="0">
              <a:buNone/>
            </a:pPr>
            <a:r>
              <a:rPr lang="en-US" sz="1800" dirty="0">
                <a:latin typeface="Calibri" panose="020F0502020204030204" pitchFamily="34" charset="0"/>
                <a:cs typeface="Calibri" panose="020F0502020204030204" pitchFamily="34" charset="0"/>
              </a:rPr>
              <a:t>Types of Records to Retain FEMA requires that non-federal entities maintain the following documentation for federally funded purchases: </a:t>
            </a:r>
          </a:p>
          <a:p>
            <a:pPr marL="0" indent="0">
              <a:buNone/>
            </a:pPr>
            <a:r>
              <a:rPr lang="en-US" sz="1800" dirty="0">
                <a:latin typeface="Calibri" panose="020F0502020204030204" pitchFamily="34" charset="0"/>
                <a:cs typeface="Calibri" panose="020F0502020204030204" pitchFamily="34" charset="0"/>
              </a:rPr>
              <a:t>• Specifications; </a:t>
            </a:r>
          </a:p>
          <a:p>
            <a:pPr marL="0" indent="0">
              <a:buNone/>
            </a:pPr>
            <a:r>
              <a:rPr lang="en-US" sz="1800" dirty="0">
                <a:latin typeface="Calibri" panose="020F0502020204030204" pitchFamily="34" charset="0"/>
                <a:cs typeface="Calibri" panose="020F0502020204030204" pitchFamily="34" charset="0"/>
              </a:rPr>
              <a:t>• Solicitations; </a:t>
            </a:r>
          </a:p>
          <a:p>
            <a:pPr marL="0" indent="0">
              <a:buNone/>
            </a:pPr>
            <a:r>
              <a:rPr lang="en-US" sz="1800" dirty="0">
                <a:latin typeface="Calibri" panose="020F0502020204030204" pitchFamily="34" charset="0"/>
                <a:cs typeface="Calibri" panose="020F0502020204030204" pitchFamily="34" charset="0"/>
              </a:rPr>
              <a:t>• Competitive quotes or proposals; </a:t>
            </a:r>
          </a:p>
          <a:p>
            <a:pPr marL="0" indent="0">
              <a:buNone/>
            </a:pPr>
            <a:r>
              <a:rPr lang="en-US" sz="1800" dirty="0">
                <a:latin typeface="Calibri" panose="020F0502020204030204" pitchFamily="34" charset="0"/>
                <a:cs typeface="Calibri" panose="020F0502020204030204" pitchFamily="34" charset="0"/>
              </a:rPr>
              <a:t>• Basis for selection decisions; </a:t>
            </a:r>
          </a:p>
          <a:p>
            <a:pPr marL="0" indent="0">
              <a:buNone/>
            </a:pPr>
            <a:r>
              <a:rPr lang="en-US" sz="1800" dirty="0">
                <a:latin typeface="Calibri" panose="020F0502020204030204" pitchFamily="34" charset="0"/>
                <a:cs typeface="Calibri" panose="020F0502020204030204" pitchFamily="34" charset="0"/>
              </a:rPr>
              <a:t>• Purchase orders; </a:t>
            </a:r>
          </a:p>
          <a:p>
            <a:pPr marL="0" indent="0">
              <a:buNone/>
            </a:pPr>
            <a:r>
              <a:rPr lang="en-US" sz="1800" dirty="0">
                <a:latin typeface="Calibri" panose="020F0502020204030204" pitchFamily="34" charset="0"/>
                <a:cs typeface="Calibri" panose="020F0502020204030204" pitchFamily="34" charset="0"/>
              </a:rPr>
              <a:t>• Contracts; </a:t>
            </a:r>
          </a:p>
          <a:p>
            <a:pPr marL="0" indent="0">
              <a:buNone/>
            </a:pPr>
            <a:r>
              <a:rPr lang="en-US" sz="1800" dirty="0">
                <a:latin typeface="Calibri" panose="020F0502020204030204" pitchFamily="34" charset="0"/>
                <a:cs typeface="Calibri" panose="020F0502020204030204" pitchFamily="34" charset="0"/>
              </a:rPr>
              <a:t>• Invoices; and </a:t>
            </a:r>
          </a:p>
          <a:p>
            <a:pPr marL="0" indent="0">
              <a:buNone/>
            </a:pPr>
            <a:r>
              <a:rPr lang="en-US" sz="1800" dirty="0">
                <a:latin typeface="Calibri" panose="020F0502020204030204" pitchFamily="34" charset="0"/>
                <a:cs typeface="Calibri" panose="020F0502020204030204" pitchFamily="34" charset="0"/>
              </a:rPr>
              <a:t>• Canceled checks. </a:t>
            </a:r>
          </a:p>
          <a:p>
            <a:pPr marL="0" indent="0">
              <a:buNone/>
            </a:pPr>
            <a:r>
              <a:rPr lang="en-US" sz="1800" dirty="0">
                <a:latin typeface="Calibri" panose="020F0502020204030204" pitchFamily="34" charset="0"/>
                <a:cs typeface="Calibri" panose="020F0502020204030204" pitchFamily="34" charset="0"/>
              </a:rPr>
              <a:t>You should keep detailed records of all transactions involving the grant. FEMA may at any time request copies of any relevant documentation and records, including purchasing documentation along with copies of canceled checks for verification. See, e.g., 2 C.F.R. §§ 200.318(i), 200.334, 200.337. Preparedness Grants Manual | May 2022 44 In order for any cost to be allowable, it must be adequately documented per 2 C.F.R. § 200.403(g). Nonfederal entities who fail to fully document all purchases may find their expenditures questioned and subsequently disallowed.</a:t>
            </a:r>
          </a:p>
        </p:txBody>
      </p:sp>
    </p:spTree>
    <p:extLst>
      <p:ext uri="{BB962C8B-B14F-4D97-AF65-F5344CB8AC3E}">
        <p14:creationId xmlns:p14="http://schemas.microsoft.com/office/powerpoint/2010/main" val="14863759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11963400" cy="829734"/>
          </a:xfrm>
        </p:spPr>
        <p:txBody>
          <a:bodyPr>
            <a:noAutofit/>
          </a:bodyPr>
          <a:lstStyle/>
          <a:p>
            <a:br>
              <a:rPr lang="en-US" sz="1800" b="1" u="sng"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br>
            <a:br>
              <a:rPr lang="en-US" sz="1800" b="1" u="sng"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br>
            <a:r>
              <a:rPr lang="en-US" sz="2800" b="1" kern="1200" dirty="0">
                <a:effectLst/>
                <a:latin typeface="Arial" panose="020B0604020202020204" pitchFamily="34" charset="0"/>
                <a:ea typeface="Times New Roman" panose="02020603050405020304" pitchFamily="18" charset="0"/>
                <a:cs typeface="Times New Roman" panose="02020603050405020304" pitchFamily="18" charset="0"/>
              </a:rPr>
              <a:t>Revisiting Procurement Thresholds</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sz="2800" b="1" dirty="0"/>
          </a:p>
        </p:txBody>
      </p:sp>
      <p:sp>
        <p:nvSpPr>
          <p:cNvPr id="3" name="Content Placeholder 2"/>
          <p:cNvSpPr>
            <a:spLocks noGrp="1"/>
          </p:cNvSpPr>
          <p:nvPr>
            <p:ph idx="1"/>
          </p:nvPr>
        </p:nvSpPr>
        <p:spPr>
          <a:xfrm>
            <a:off x="530578" y="1111828"/>
            <a:ext cx="10956571" cy="5631871"/>
          </a:xfrm>
        </p:spPr>
        <p:txBody>
          <a:bodyPr>
            <a:normAutofit fontScale="92500" lnSpcReduction="10000"/>
          </a:bodyPr>
          <a:lstStyle/>
          <a:p>
            <a:pPr marL="0" marR="0" lvl="0" indent="0" fontAlgn="b">
              <a:lnSpc>
                <a:spcPct val="90000"/>
              </a:lnSpc>
              <a:spcBef>
                <a:spcPts val="0"/>
              </a:spcBef>
              <a:spcAft>
                <a:spcPts val="0"/>
              </a:spcAft>
              <a:buNone/>
            </a:pPr>
            <a:r>
              <a:rPr lang="en-US" sz="20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Expense at or less than $4,999.99 </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p>
            <a:pPr marL="742950" marR="0" lvl="1" indent="-285750" fontAlgn="b">
              <a:lnSpc>
                <a:spcPct val="90000"/>
              </a:lnSpc>
              <a:spcBef>
                <a:spcPts val="0"/>
              </a:spcBef>
              <a:spcAft>
                <a:spcPts val="0"/>
              </a:spcAft>
              <a:buFont typeface="Courier New" panose="02070309020205020404" pitchFamily="49" charset="0"/>
              <a:buChar char="o"/>
            </a:pPr>
            <a:r>
              <a:rPr lang="en-US"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a:t>
            </a:r>
            <a:r>
              <a:rPr lang="en-US"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 competitive bidding- </a:t>
            </a:r>
            <a:r>
              <a:rPr lang="en-US" b="1" kern="1200" dirty="0">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do</a:t>
            </a:r>
            <a:r>
              <a:rPr lang="en-US"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shop around for best quality at a reasonable price. Best practice is research best costs with at least 3 vendors.</a:t>
            </a:r>
            <a:endParaRPr lang="en-US" dirty="0">
              <a:effectLst/>
              <a:latin typeface="Calibri" panose="020F0502020204030204" pitchFamily="34" charset="0"/>
              <a:ea typeface="Calibri" panose="020F0502020204030204" pitchFamily="34" charset="0"/>
              <a:cs typeface="Calibri" panose="020F0502020204030204" pitchFamily="34" charset="0"/>
            </a:endParaRPr>
          </a:p>
          <a:p>
            <a:pPr marL="742950" marR="0" lvl="1" indent="-285750" fontAlgn="b">
              <a:lnSpc>
                <a:spcPct val="90000"/>
              </a:lnSpc>
              <a:spcBef>
                <a:spcPts val="0"/>
              </a:spcBef>
              <a:spcAft>
                <a:spcPts val="0"/>
              </a:spcAft>
              <a:buFont typeface="Courier New" panose="02070309020205020404" pitchFamily="49" charset="0"/>
              <a:buChar char="o"/>
            </a:pPr>
            <a:r>
              <a:rPr lang="en-US" kern="12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Note*</a:t>
            </a:r>
            <a:r>
              <a:rPr lang="en-US"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if you are spending more than $4,999.99 in one fiscal year on one vendor </a:t>
            </a:r>
            <a:r>
              <a:rPr lang="en-US" kern="1200" dirty="0">
                <a:solidFill>
                  <a:srgbClr val="7030A0"/>
                </a:solidFill>
                <a:effectLst/>
                <a:latin typeface="Calibri" panose="020F0502020204030204" pitchFamily="34" charset="0"/>
                <a:ea typeface="Times New Roman" panose="02020603050405020304" pitchFamily="18" charset="0"/>
                <a:cs typeface="Calibri" panose="020F0502020204030204" pitchFamily="34" charset="0"/>
                <a:sym typeface="Symbol" panose="05050102010706020507" pitchFamily="18" charset="2"/>
              </a:rPr>
              <a:t></a:t>
            </a:r>
            <a:r>
              <a:rPr lang="en-US" kern="1200" dirty="0">
                <a:solidFill>
                  <a:srgbClr val="7030A0"/>
                </a:solidFill>
                <a:effectLst/>
                <a:latin typeface="Calibri" panose="020F0502020204030204" pitchFamily="34" charset="0"/>
                <a:ea typeface="Times New Roman" panose="02020603050405020304" pitchFamily="18" charset="0"/>
                <a:cs typeface="Calibri" panose="020F0502020204030204" pitchFamily="34" charset="0"/>
              </a:rPr>
              <a:t> </a:t>
            </a:r>
            <a:r>
              <a:rPr lang="en-US"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go to the next threshold </a:t>
            </a:r>
            <a:endParaRPr lang="en-US" dirty="0">
              <a:effectLst/>
              <a:latin typeface="Calibri" panose="020F0502020204030204" pitchFamily="34" charset="0"/>
              <a:ea typeface="Calibri" panose="020F0502020204030204" pitchFamily="34" charset="0"/>
              <a:cs typeface="Calibri" panose="020F0502020204030204" pitchFamily="34" charset="0"/>
            </a:endParaRPr>
          </a:p>
          <a:p>
            <a:pPr marL="742950" marR="0" lvl="1" indent="-285750" fontAlgn="b">
              <a:lnSpc>
                <a:spcPct val="90000"/>
              </a:lnSpc>
              <a:spcBef>
                <a:spcPts val="0"/>
              </a:spcBef>
              <a:spcAft>
                <a:spcPts val="0"/>
              </a:spcAft>
              <a:buFont typeface="Courier New" panose="02070309020205020404" pitchFamily="49" charset="0"/>
              <a:buChar char="o"/>
            </a:pPr>
            <a:r>
              <a:rPr lang="en-US"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Follow your policy fiscal year or state policy</a:t>
            </a:r>
          </a:p>
          <a:p>
            <a:pPr marL="457200" marR="0" lvl="1" indent="0" fontAlgn="b">
              <a:lnSpc>
                <a:spcPct val="90000"/>
              </a:lnSpc>
              <a:spcBef>
                <a:spcPts val="0"/>
              </a:spcBef>
              <a:spcAft>
                <a:spcPts val="0"/>
              </a:spcAft>
              <a:buNone/>
            </a:pPr>
            <a:endParaRPr lang="en-US" dirty="0">
              <a:effectLst/>
              <a:latin typeface="Calibri" panose="020F0502020204030204" pitchFamily="34" charset="0"/>
              <a:ea typeface="Calibri" panose="020F0502020204030204" pitchFamily="34" charset="0"/>
              <a:cs typeface="Calibri" panose="020F0502020204030204" pitchFamily="34" charset="0"/>
            </a:endParaRPr>
          </a:p>
          <a:p>
            <a:pPr marL="0" marR="0" lvl="0" indent="0" fontAlgn="b">
              <a:lnSpc>
                <a:spcPct val="90000"/>
              </a:lnSpc>
              <a:spcBef>
                <a:spcPts val="0"/>
              </a:spcBef>
              <a:spcAft>
                <a:spcPts val="0"/>
              </a:spcAft>
              <a:buNone/>
            </a:pPr>
            <a:r>
              <a:rPr lang="en-US" sz="20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Expense between $5,000 to $24,999.99 </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p>
            <a:pPr marL="742950" marR="0" lvl="1" indent="-285750" fontAlgn="b">
              <a:lnSpc>
                <a:spcPct val="90000"/>
              </a:lnSpc>
              <a:spcBef>
                <a:spcPts val="0"/>
              </a:spcBef>
              <a:spcAft>
                <a:spcPts val="0"/>
              </a:spcAft>
              <a:buFont typeface="Courier New" panose="02070309020205020404" pitchFamily="49" charset="0"/>
              <a:buChar char="o"/>
            </a:pPr>
            <a:r>
              <a:rPr lang="en-US"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minimum of three (3) quotes received</a:t>
            </a:r>
          </a:p>
          <a:p>
            <a:pPr marL="742950" marR="0" lvl="1" indent="-285750" fontAlgn="b">
              <a:lnSpc>
                <a:spcPct val="90000"/>
              </a:lnSpc>
              <a:spcBef>
                <a:spcPts val="0"/>
              </a:spcBef>
              <a:spcAft>
                <a:spcPts val="0"/>
              </a:spcAft>
              <a:buFont typeface="Courier New" panose="02070309020205020404" pitchFamily="49" charset="0"/>
              <a:buChar char="o"/>
            </a:pPr>
            <a:endParaRPr lang="en-US" dirty="0">
              <a:effectLst/>
              <a:latin typeface="Calibri" panose="020F0502020204030204" pitchFamily="34" charset="0"/>
              <a:ea typeface="Calibri" panose="020F0502020204030204" pitchFamily="34" charset="0"/>
              <a:cs typeface="Calibri" panose="020F0502020204030204" pitchFamily="34" charset="0"/>
            </a:endParaRPr>
          </a:p>
          <a:p>
            <a:pPr marL="0" marR="0" lvl="0" indent="0" fontAlgn="b">
              <a:lnSpc>
                <a:spcPct val="90000"/>
              </a:lnSpc>
              <a:spcBef>
                <a:spcPts val="0"/>
              </a:spcBef>
              <a:spcAft>
                <a:spcPts val="0"/>
              </a:spcAft>
              <a:buNone/>
            </a:pPr>
            <a:r>
              <a:rPr lang="en-US" sz="20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Expense is between $25,000 to $49,999.99 </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p>
            <a:pPr marL="742950" marR="0" lvl="1" indent="-285750" fontAlgn="b">
              <a:lnSpc>
                <a:spcPct val="90000"/>
              </a:lnSpc>
              <a:spcBef>
                <a:spcPts val="0"/>
              </a:spcBef>
              <a:spcAft>
                <a:spcPts val="0"/>
              </a:spcAft>
              <a:buFont typeface="Courier New" panose="02070309020205020404" pitchFamily="49" charset="0"/>
              <a:buChar char="o"/>
            </a:pPr>
            <a:r>
              <a:rPr lang="en-US"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Sealed bid process used, Invitation to Bid, Public Bulletin Board (your nonprofit website) – minimum ten calendar days</a:t>
            </a:r>
            <a:endParaRPr lang="en-US" dirty="0">
              <a:effectLst/>
              <a:latin typeface="Calibri" panose="020F0502020204030204" pitchFamily="34" charset="0"/>
              <a:ea typeface="Calibri" panose="020F0502020204030204" pitchFamily="34" charset="0"/>
              <a:cs typeface="Calibri" panose="020F0502020204030204" pitchFamily="34" charset="0"/>
            </a:endParaRPr>
          </a:p>
          <a:p>
            <a:pPr marL="742950" marR="0" lvl="1" indent="-285750" fontAlgn="b">
              <a:lnSpc>
                <a:spcPct val="90000"/>
              </a:lnSpc>
              <a:spcBef>
                <a:spcPts val="0"/>
              </a:spcBef>
              <a:spcAft>
                <a:spcPts val="0"/>
              </a:spcAft>
              <a:buFont typeface="Courier New" panose="02070309020205020404" pitchFamily="49" charset="0"/>
              <a:buChar char="o"/>
            </a:pPr>
            <a:r>
              <a:rPr lang="en-US" kern="12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Note*</a:t>
            </a:r>
            <a:r>
              <a:rPr lang="en-US"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Best practice is to post all bids on KS Register that exceed $25,000.00</a:t>
            </a:r>
          </a:p>
          <a:p>
            <a:pPr marL="457200" marR="0" lvl="1" indent="0" fontAlgn="b">
              <a:lnSpc>
                <a:spcPct val="90000"/>
              </a:lnSpc>
              <a:spcBef>
                <a:spcPts val="0"/>
              </a:spcBef>
              <a:spcAft>
                <a:spcPts val="0"/>
              </a:spcAft>
              <a:buNone/>
            </a:pPr>
            <a:endParaRPr lang="en-US" dirty="0">
              <a:effectLst/>
              <a:latin typeface="Calibri" panose="020F0502020204030204" pitchFamily="34" charset="0"/>
              <a:ea typeface="Calibri" panose="020F0502020204030204" pitchFamily="34" charset="0"/>
              <a:cs typeface="Calibri" panose="020F0502020204030204" pitchFamily="34" charset="0"/>
            </a:endParaRPr>
          </a:p>
          <a:p>
            <a:pPr marL="0" marR="0" lvl="0" indent="0" fontAlgn="b">
              <a:lnSpc>
                <a:spcPct val="90000"/>
              </a:lnSpc>
              <a:spcBef>
                <a:spcPts val="0"/>
              </a:spcBef>
              <a:spcAft>
                <a:spcPts val="0"/>
              </a:spcAft>
              <a:buNone/>
            </a:pPr>
            <a:r>
              <a:rPr lang="en-US" sz="20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Expense is at or greater than $50,000 </a:t>
            </a:r>
            <a:endParaRPr lang="en-US" sz="2000" dirty="0">
              <a:effectLst/>
              <a:latin typeface="Calibri" panose="020F0502020204030204" pitchFamily="34" charset="0"/>
              <a:ea typeface="Calibri" panose="020F0502020204030204" pitchFamily="34" charset="0"/>
              <a:cs typeface="Calibri" panose="020F0502020204030204" pitchFamily="34" charset="0"/>
            </a:endParaRPr>
          </a:p>
          <a:p>
            <a:pPr marL="742950" marR="0" lvl="1" indent="-285750" fontAlgn="b">
              <a:lnSpc>
                <a:spcPct val="90000"/>
              </a:lnSpc>
              <a:spcBef>
                <a:spcPts val="0"/>
              </a:spcBef>
              <a:spcAft>
                <a:spcPts val="0"/>
              </a:spcAft>
              <a:buFont typeface="Courier New" panose="02070309020205020404" pitchFamily="49" charset="0"/>
              <a:buChar char="o"/>
            </a:pPr>
            <a:r>
              <a:rPr lang="en-US"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Sealed bid process used, Invitation to Bid, post on Kansas Register </a:t>
            </a:r>
            <a:r>
              <a:rPr lang="en-US" u="sng" kern="120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hlinkClick r:id="rId3">
                  <a:extLst>
                    <a:ext uri="{A12FA001-AC4F-418D-AE19-62706E023703}">
                      <ahyp:hlinkClr xmlns:ahyp="http://schemas.microsoft.com/office/drawing/2018/hyperlinkcolor" val="tx"/>
                    </a:ext>
                  </a:extLst>
                </a:hlinkClick>
              </a:rPr>
              <a:t>https://sos.ks.gov/publications/kansas-register.html</a:t>
            </a:r>
            <a:r>
              <a:rPr lang="en-US" kern="120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   </a:t>
            </a:r>
            <a:r>
              <a:rPr lang="en-US"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minimum of ten business days, excluding holidays and minus the first &amp; last day of posting (+2). You can utilize M&amp;A for this cost-as long as it was listed and approved in your IJ</a:t>
            </a:r>
          </a:p>
          <a:p>
            <a:pPr marL="457200" marR="0" lvl="1" indent="0" fontAlgn="b">
              <a:lnSpc>
                <a:spcPct val="90000"/>
              </a:lnSpc>
              <a:spcBef>
                <a:spcPts val="0"/>
              </a:spcBef>
              <a:spcAft>
                <a:spcPts val="0"/>
              </a:spcAft>
              <a:buNone/>
            </a:pPr>
            <a:endParaRPr lang="en-US"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457200" marR="0" lvl="1" indent="0" fontAlgn="b">
              <a:lnSpc>
                <a:spcPct val="90000"/>
              </a:lnSpc>
              <a:spcBef>
                <a:spcPts val="0"/>
              </a:spcBef>
              <a:spcAft>
                <a:spcPts val="0"/>
              </a:spcAft>
              <a:buNone/>
            </a:pPr>
            <a:r>
              <a:rPr lang="en-US"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Procurement &amp; Reimbursement resources are available at </a:t>
            </a:r>
            <a:r>
              <a:rPr lang="en-US" dirty="0">
                <a:solidFill>
                  <a:srgbClr val="0070C0"/>
                </a:solidFill>
                <a:effectLst/>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http://www.datacounts.net/nsgp</a:t>
            </a:r>
            <a:r>
              <a:rPr lang="en-US"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for review or refresher.</a:t>
            </a:r>
            <a:endParaRPr lang="en-US" dirty="0">
              <a:effectLst/>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3600" dirty="0"/>
          </a:p>
        </p:txBody>
      </p:sp>
    </p:spTree>
    <p:extLst>
      <p:ext uri="{BB962C8B-B14F-4D97-AF65-F5344CB8AC3E}">
        <p14:creationId xmlns:p14="http://schemas.microsoft.com/office/powerpoint/2010/main" val="20853331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F11ED-B77F-6354-D17D-379DFD5C1C11}"/>
              </a:ext>
            </a:extLst>
          </p:cNvPr>
          <p:cNvSpPr>
            <a:spLocks noGrp="1"/>
          </p:cNvSpPr>
          <p:nvPr>
            <p:ph type="title"/>
          </p:nvPr>
        </p:nvSpPr>
        <p:spPr>
          <a:xfrm>
            <a:off x="205740" y="69391"/>
            <a:ext cx="11523415" cy="829734"/>
          </a:xfrm>
        </p:spPr>
        <p:txBody>
          <a:bodyPr>
            <a:normAutofit fontScale="90000"/>
          </a:bodyPr>
          <a:lstStyle/>
          <a:p>
            <a:br>
              <a:rPr lang="en-US" sz="1800" b="1" u="sng"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br>
            <a:br>
              <a:rPr lang="en-US" sz="1800" b="1" u="sng" kern="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br>
            <a:r>
              <a:rPr lang="en-US" sz="3100" b="1" kern="1200" dirty="0">
                <a:effectLst/>
                <a:latin typeface="Arial" panose="020B0604020202020204" pitchFamily="34" charset="0"/>
                <a:ea typeface="Times New Roman" panose="02020603050405020304" pitchFamily="18" charset="0"/>
                <a:cs typeface="Times New Roman" panose="02020603050405020304" pitchFamily="18" charset="0"/>
              </a:rPr>
              <a:t>Revisiting the </a:t>
            </a:r>
            <a:r>
              <a:rPr lang="en-US" sz="3100" b="1" kern="1200" dirty="0">
                <a:effectLst/>
                <a:latin typeface="Arial" panose="020B0604020202020204" pitchFamily="34" charset="0"/>
                <a:ea typeface="Times New Roman" panose="02020603050405020304" pitchFamily="18" charset="0"/>
                <a:cs typeface="Arial" panose="020B0604020202020204" pitchFamily="34" charset="0"/>
              </a:rPr>
              <a:t>Reimbursement process</a:t>
            </a:r>
            <a:br>
              <a:rPr lang="en-US" sz="2700" dirty="0">
                <a:effectLst/>
                <a:latin typeface="Arial" panose="020B0604020202020204" pitchFamily="34" charset="0"/>
                <a:ea typeface="Calibri" panose="020F0502020204030204" pitchFamily="34" charset="0"/>
                <a:cs typeface="Arial" panose="020B0604020202020204" pitchFamily="34" charset="0"/>
              </a:rPr>
            </a:br>
            <a:endParaRPr lang="en-US" sz="27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891A7FA-A2EE-AE8A-921B-BD1C88BD2065}"/>
              </a:ext>
            </a:extLst>
          </p:cNvPr>
          <p:cNvSpPr>
            <a:spLocks noGrp="1"/>
          </p:cNvSpPr>
          <p:nvPr>
            <p:ph idx="1"/>
          </p:nvPr>
        </p:nvSpPr>
        <p:spPr>
          <a:xfrm>
            <a:off x="297180" y="1017270"/>
            <a:ext cx="11431975" cy="5771339"/>
          </a:xfrm>
        </p:spPr>
        <p:txBody>
          <a:bodyPr>
            <a:normAutofit/>
          </a:bodyPr>
          <a:lstStyle/>
          <a:p>
            <a:pPr marL="0" marR="0" indent="0">
              <a:lnSpc>
                <a:spcPct val="90000"/>
              </a:lnSpc>
              <a:spcBef>
                <a:spcPts val="1000"/>
              </a:spcBef>
              <a:spcAft>
                <a:spcPts val="0"/>
              </a:spcAft>
              <a:buNone/>
            </a:pPr>
            <a:r>
              <a:rPr lang="en-US" sz="18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Now that the work is completed- you have inspected and approve of final service or product-</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nSpc>
                <a:spcPct val="90000"/>
              </a:lnSpc>
              <a:spcBef>
                <a:spcPts val="1000"/>
              </a:spcBef>
              <a:spcAft>
                <a:spcPts val="0"/>
              </a:spcAft>
              <a:buFont typeface="Symbol" panose="05050102010706020507" pitchFamily="18" charset="2"/>
              <a:buChar char=""/>
            </a:pPr>
            <a:r>
              <a:rPr lang="en-US" sz="18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Complete the provided Reimbursement Request Form</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0" marR="0" indent="0">
              <a:lnSpc>
                <a:spcPct val="90000"/>
              </a:lnSpc>
              <a:spcBef>
                <a:spcPts val="1000"/>
              </a:spcBef>
              <a:spcAft>
                <a:spcPts val="0"/>
              </a:spcAft>
              <a:buNone/>
            </a:pPr>
            <a:r>
              <a:rPr lang="en-US" sz="18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Prepare, organize, and attach your </a:t>
            </a:r>
            <a:r>
              <a:rPr lang="en-US" sz="1800" i="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supporting documentation</a:t>
            </a:r>
            <a:r>
              <a:rPr lang="en-US" sz="18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that will match your reimbursement requests</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0" marR="0" indent="0">
              <a:lnSpc>
                <a:spcPct val="90000"/>
              </a:lnSpc>
              <a:spcBef>
                <a:spcPts val="1000"/>
              </a:spcBef>
              <a:spcAft>
                <a:spcPts val="0"/>
              </a:spcAft>
              <a:buNone/>
            </a:pPr>
            <a:r>
              <a:rPr lang="en-US" sz="18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Supporting documentation</a:t>
            </a:r>
            <a:r>
              <a:rPr lang="en-US" sz="18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also known as Source Documentation includes as applicable. </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nSpc>
                <a:spcPct val="90000"/>
              </a:lnSpc>
              <a:spcBef>
                <a:spcPts val="0"/>
              </a:spcBef>
              <a:spcAft>
                <a:spcPts val="0"/>
              </a:spcAft>
              <a:buFont typeface="Symbol" panose="05050102010706020507" pitchFamily="18" charset="2"/>
              <a:buChar char=""/>
              <a:tabLst>
                <a:tab pos="457200" algn="l"/>
              </a:tabLst>
            </a:pPr>
            <a:r>
              <a:rPr lang="en-US" sz="18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Procurement Checklist</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nSpc>
                <a:spcPct val="90000"/>
              </a:lnSpc>
              <a:spcBef>
                <a:spcPts val="0"/>
              </a:spcBef>
              <a:spcAft>
                <a:spcPts val="0"/>
              </a:spcAft>
              <a:buFont typeface="Symbol" panose="05050102010706020507" pitchFamily="18" charset="2"/>
              <a:buChar char=""/>
              <a:tabLst>
                <a:tab pos="457200" algn="l"/>
              </a:tabLst>
            </a:pPr>
            <a:r>
              <a:rPr lang="en-US" sz="18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Bids or quotes </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nSpc>
                <a:spcPct val="90000"/>
              </a:lnSpc>
              <a:spcBef>
                <a:spcPts val="0"/>
              </a:spcBef>
              <a:spcAft>
                <a:spcPts val="0"/>
              </a:spcAft>
              <a:buFont typeface="Symbol" panose="05050102010706020507" pitchFamily="18" charset="2"/>
              <a:buChar char=""/>
              <a:tabLst>
                <a:tab pos="457200" algn="l"/>
              </a:tabLst>
            </a:pPr>
            <a:r>
              <a:rPr lang="en-US" sz="18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Bid or quote tabulation sheet- this sheet lists out all bids or quotes obtained</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nSpc>
                <a:spcPct val="90000"/>
              </a:lnSpc>
              <a:spcBef>
                <a:spcPts val="0"/>
              </a:spcBef>
              <a:spcAft>
                <a:spcPts val="0"/>
              </a:spcAft>
              <a:buFont typeface="Symbol" panose="05050102010706020507" pitchFamily="18" charset="2"/>
              <a:buChar char=""/>
              <a:tabLst>
                <a:tab pos="457200" algn="l"/>
              </a:tabLst>
            </a:pPr>
            <a:r>
              <a:rPr lang="en-US" sz="18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Pre-Approval forms such as for Planning/Training/Exercise also email approvals </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nSpc>
                <a:spcPct val="90000"/>
              </a:lnSpc>
              <a:spcBef>
                <a:spcPts val="0"/>
              </a:spcBef>
              <a:spcAft>
                <a:spcPts val="0"/>
              </a:spcAft>
              <a:buFont typeface="Symbol" panose="05050102010706020507" pitchFamily="18" charset="2"/>
              <a:buChar char=""/>
              <a:tabLst>
                <a:tab pos="457200" algn="l"/>
              </a:tabLst>
            </a:pPr>
            <a:r>
              <a:rPr lang="en-US" sz="18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Correspondence</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nSpc>
                <a:spcPct val="90000"/>
              </a:lnSpc>
              <a:spcBef>
                <a:spcPts val="0"/>
              </a:spcBef>
              <a:spcAft>
                <a:spcPts val="0"/>
              </a:spcAft>
              <a:buFont typeface="Symbol" panose="05050102010706020507" pitchFamily="18" charset="2"/>
              <a:buChar char=""/>
              <a:tabLst>
                <a:tab pos="457200" algn="l"/>
              </a:tabLst>
            </a:pPr>
            <a:r>
              <a:rPr lang="en-US" sz="18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Sealed bid information</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nSpc>
                <a:spcPct val="90000"/>
              </a:lnSpc>
              <a:spcBef>
                <a:spcPts val="0"/>
              </a:spcBef>
              <a:spcAft>
                <a:spcPts val="0"/>
              </a:spcAft>
              <a:buFont typeface="Symbol" panose="05050102010706020507" pitchFamily="18" charset="2"/>
              <a:buChar char=""/>
              <a:tabLst>
                <a:tab pos="457200" algn="l"/>
              </a:tabLst>
            </a:pPr>
            <a:r>
              <a:rPr lang="en-US" sz="18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Cancelled checks – </a:t>
            </a:r>
            <a:r>
              <a:rPr lang="en-US" sz="1800" i="1" kern="1200" dirty="0">
                <a:solidFill>
                  <a:srgbClr val="00B050"/>
                </a:solidFill>
                <a:effectLst/>
                <a:latin typeface="Calibri" panose="020F0502020204030204" pitchFamily="34" charset="0"/>
                <a:ea typeface="Times New Roman" panose="02020603050405020304" pitchFamily="18" charset="0"/>
                <a:cs typeface="Calibri" panose="020F0502020204030204" pitchFamily="34" charset="0"/>
              </a:rPr>
              <a:t>if the cancelled check is for multiple charges or invoices, please note this (breaking out costs) on the copy or summary you will be providing the SAA</a:t>
            </a:r>
            <a:endParaRPr lang="en-US" sz="1800" dirty="0">
              <a:solidFill>
                <a:srgbClr val="00B050"/>
              </a:solidFill>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nSpc>
                <a:spcPct val="90000"/>
              </a:lnSpc>
              <a:spcBef>
                <a:spcPts val="0"/>
              </a:spcBef>
              <a:spcAft>
                <a:spcPts val="0"/>
              </a:spcAft>
              <a:buFont typeface="Symbol" panose="05050102010706020507" pitchFamily="18" charset="2"/>
              <a:buChar char=""/>
              <a:tabLst>
                <a:tab pos="457200" algn="l"/>
              </a:tabLst>
            </a:pPr>
            <a:r>
              <a:rPr lang="en-US" sz="18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Any other documents that support your itemized invoice listing only pre-approved items or activities</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nSpc>
                <a:spcPct val="90000"/>
              </a:lnSpc>
              <a:spcBef>
                <a:spcPts val="0"/>
              </a:spcBef>
              <a:spcAft>
                <a:spcPts val="0"/>
              </a:spcAft>
              <a:buFont typeface="Symbol" panose="05050102010706020507" pitchFamily="18" charset="2"/>
              <a:buChar char=""/>
              <a:tabLst>
                <a:tab pos="457200" algn="l"/>
              </a:tabLst>
            </a:pPr>
            <a:r>
              <a:rPr lang="en-US" sz="1800" dirty="0">
                <a:effectLst/>
                <a:latin typeface="Calibri" panose="020F0502020204030204" pitchFamily="34" charset="0"/>
                <a:ea typeface="Times New Roman" panose="02020603050405020304" pitchFamily="18" charset="0"/>
                <a:cs typeface="Calibri" panose="020F0502020204030204" pitchFamily="34" charset="0"/>
              </a:rPr>
              <a:t>Electronic reimbursement requests will be sent to the SAA at </a:t>
            </a:r>
            <a:r>
              <a:rPr lang="en-US" sz="1800" u="sng"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hlinkClick r:id="rId2">
                  <a:extLst>
                    <a:ext uri="{A12FA001-AC4F-418D-AE19-62706E023703}">
                      <ahyp:hlinkClr xmlns:ahyp="http://schemas.microsoft.com/office/drawing/2018/hyperlinkcolor" val="tx"/>
                    </a:ext>
                  </a:extLst>
                </a:hlinkClick>
              </a:rPr>
              <a:t>nsgp.khp@ks.gov</a:t>
            </a:r>
            <a:r>
              <a:rPr lang="en-US" sz="180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dirty="0">
                <a:effectLst/>
                <a:latin typeface="Calibri" panose="020F0502020204030204" pitchFamily="34" charset="0"/>
                <a:ea typeface="Times New Roman" panose="02020603050405020304" pitchFamily="18" charset="0"/>
                <a:cs typeface="Calibri" panose="020F0502020204030204" pitchFamily="34" charset="0"/>
              </a:rPr>
              <a:t>and carbon copy </a:t>
            </a:r>
            <a:r>
              <a:rPr lang="en-US" sz="1800" u="sng"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hlinkClick r:id="rId3">
                  <a:extLst>
                    <a:ext uri="{A12FA001-AC4F-418D-AE19-62706E023703}">
                      <ahyp:hlinkClr xmlns:ahyp="http://schemas.microsoft.com/office/drawing/2018/hyperlinkcolor" val="tx"/>
                    </a:ext>
                  </a:extLst>
                </a:hlinkClick>
              </a:rPr>
              <a:t>KHP.Homeland@KS.GOV</a:t>
            </a:r>
            <a:r>
              <a:rPr lang="en-US" sz="180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  </a:t>
            </a:r>
            <a:r>
              <a:rPr lang="en-US" sz="18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342900" marR="0" lvl="0" indent="-342900">
              <a:lnSpc>
                <a:spcPct val="90000"/>
              </a:lnSpc>
              <a:spcBef>
                <a:spcPts val="0"/>
              </a:spcBef>
              <a:spcAft>
                <a:spcPts val="0"/>
              </a:spcAft>
              <a:buFont typeface="Symbol" panose="05050102010706020507" pitchFamily="18" charset="2"/>
              <a:buChar char=""/>
              <a:tabLst>
                <a:tab pos="457200" algn="l"/>
              </a:tabLst>
            </a:pPr>
            <a:r>
              <a:rPr lang="en-US" sz="1800" dirty="0">
                <a:effectLst/>
                <a:latin typeface="Calibri" panose="020F0502020204030204" pitchFamily="34" charset="0"/>
                <a:ea typeface="Times New Roman" panose="02020603050405020304" pitchFamily="18" charset="0"/>
                <a:cs typeface="Calibri" panose="020F0502020204030204" pitchFamily="34" charset="0"/>
              </a:rPr>
              <a:t>Email subject should be- Reimbursement Request, Fiscal year, nonprofit name, reimbursement number (Reimbursement Request FY22 name of your nonprofit #1)</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pPr marL="0" marR="0">
              <a:lnSpc>
                <a:spcPct val="90000"/>
              </a:lnSpc>
              <a:spcBef>
                <a:spcPts val="1000"/>
              </a:spcBef>
              <a:spcAft>
                <a:spcPts val="0"/>
              </a:spcAft>
            </a:pPr>
            <a:r>
              <a:rPr lang="en-US" sz="18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Note* submit reimbursements as they are incurred to ensure timely pass-through of funds. If proof of payment is not submitted at the time of reimbursement, you must have proof of payment within 45 days of submitting the reimbursement request but as soon as possible.</a:t>
            </a:r>
            <a:endParaRPr lang="en-US" sz="1800" dirty="0">
              <a:effectLst/>
              <a:latin typeface="Calibri" panose="020F0502020204030204" pitchFamily="34" charset="0"/>
              <a:ea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14092342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4A238-299A-6F48-4501-EE23D9847C74}"/>
              </a:ext>
            </a:extLst>
          </p:cNvPr>
          <p:cNvSpPr>
            <a:spLocks noGrp="1"/>
          </p:cNvSpPr>
          <p:nvPr>
            <p:ph type="title"/>
          </p:nvPr>
        </p:nvSpPr>
        <p:spPr/>
        <p:txBody>
          <a:bodyPr/>
          <a:lstStyle/>
          <a:p>
            <a:r>
              <a:rPr lang="en-US" dirty="0"/>
              <a:t>Revisiting Payment &amp; Proof of Payment	</a:t>
            </a:r>
          </a:p>
        </p:txBody>
      </p:sp>
      <p:sp>
        <p:nvSpPr>
          <p:cNvPr id="3" name="Content Placeholder 2">
            <a:extLst>
              <a:ext uri="{FF2B5EF4-FFF2-40B4-BE49-F238E27FC236}">
                <a16:creationId xmlns:a16="http://schemas.microsoft.com/office/drawing/2014/main" id="{060CFF29-04B4-3706-ABE4-51F2DD05D9F9}"/>
              </a:ext>
            </a:extLst>
          </p:cNvPr>
          <p:cNvSpPr>
            <a:spLocks noGrp="1"/>
          </p:cNvSpPr>
          <p:nvPr>
            <p:ph idx="1"/>
          </p:nvPr>
        </p:nvSpPr>
        <p:spPr>
          <a:xfrm>
            <a:off x="530578" y="1202266"/>
            <a:ext cx="11198577" cy="5300133"/>
          </a:xfrm>
        </p:spPr>
        <p:txBody>
          <a:bodyPr>
            <a:normAutofit fontScale="92500" lnSpcReduction="10000"/>
          </a:bodyPr>
          <a:lstStyle/>
          <a:p>
            <a:pPr marL="0" indent="0">
              <a:buNone/>
            </a:pPr>
            <a:r>
              <a:rPr lang="en-US" dirty="0"/>
              <a:t>Setting up a method of tracking and open/transparent communication between all parties managing funding in the beginning of your project is key.</a:t>
            </a:r>
          </a:p>
          <a:p>
            <a:r>
              <a:rPr lang="en-US" dirty="0"/>
              <a:t>Carbon copy</a:t>
            </a:r>
          </a:p>
          <a:p>
            <a:r>
              <a:rPr lang="en-US" dirty="0"/>
              <a:t>Create an accessible spreadsheet or checklist</a:t>
            </a:r>
          </a:p>
          <a:p>
            <a:r>
              <a:rPr lang="en-US" dirty="0"/>
              <a:t>Primary project manager listed in you IJ must have visibility and oversight as they are ultimately responsible for this funding opportunity.</a:t>
            </a:r>
          </a:p>
          <a:p>
            <a:endParaRPr lang="en-US" dirty="0"/>
          </a:p>
          <a:p>
            <a:pPr marL="0" indent="0">
              <a:buNone/>
            </a:pPr>
            <a:r>
              <a:rPr lang="en-US" dirty="0"/>
              <a:t>Reimbursement is the preferred method. However, if you are drawing down funds for an itemized invoice, you must be paying your vendor within 45 days of service and providing the SAA proof of payment. Failure to do so in an </a:t>
            </a:r>
            <a:r>
              <a:rPr lang="en-US" b="1" i="1" dirty="0">
                <a:solidFill>
                  <a:srgbClr val="ED8513"/>
                </a:solidFill>
              </a:rPr>
              <a:t>organized</a:t>
            </a:r>
            <a:r>
              <a:rPr lang="en-US" dirty="0"/>
              <a:t> and </a:t>
            </a:r>
            <a:r>
              <a:rPr lang="en-US" b="1" i="1" dirty="0">
                <a:solidFill>
                  <a:srgbClr val="ED8513"/>
                </a:solidFill>
              </a:rPr>
              <a:t>reasonable</a:t>
            </a:r>
            <a:r>
              <a:rPr lang="en-US" dirty="0"/>
              <a:t> time will limit this funding to reimbursement only, where you must pay the vendor </a:t>
            </a:r>
            <a:r>
              <a:rPr lang="en-US" b="1" dirty="0"/>
              <a:t>and</a:t>
            </a:r>
            <a:r>
              <a:rPr lang="en-US" dirty="0"/>
              <a:t> provide proof of payment at the time reimbursement is requested.</a:t>
            </a:r>
          </a:p>
          <a:p>
            <a:pPr marL="0" indent="0">
              <a:buNone/>
            </a:pPr>
            <a:endParaRPr lang="en-US" dirty="0"/>
          </a:p>
          <a:p>
            <a:pPr marL="0" indent="0">
              <a:buNone/>
            </a:pPr>
            <a:r>
              <a:rPr lang="en-US" dirty="0"/>
              <a:t>If individuals on your team are struggling to understand the processes, training is always available. </a:t>
            </a:r>
            <a:r>
              <a:rPr lang="en-US" dirty="0">
                <a:solidFill>
                  <a:srgbClr val="0070C0"/>
                </a:solidFill>
                <a:hlinkClick r:id="rId3">
                  <a:extLst>
                    <a:ext uri="{A12FA001-AC4F-418D-AE19-62706E023703}">
                      <ahyp:hlinkClr xmlns:ahyp="http://schemas.microsoft.com/office/drawing/2018/hyperlinkcolor" val="tx"/>
                    </a:ext>
                  </a:extLst>
                </a:hlinkClick>
              </a:rPr>
              <a:t>http://www.datacounts.net/nsgp</a:t>
            </a:r>
            <a:r>
              <a:rPr lang="en-US" dirty="0">
                <a:solidFill>
                  <a:srgbClr val="0070C0"/>
                </a:solidFill>
              </a:rPr>
              <a:t> </a:t>
            </a:r>
            <a:r>
              <a:rPr lang="en-US" dirty="0"/>
              <a:t>or email </a:t>
            </a:r>
            <a:r>
              <a:rPr lang="en-US" dirty="0">
                <a:solidFill>
                  <a:srgbClr val="0070C0"/>
                </a:solidFill>
                <a:hlinkClick r:id="rId4">
                  <a:extLst>
                    <a:ext uri="{A12FA001-AC4F-418D-AE19-62706E023703}">
                      <ahyp:hlinkClr xmlns:ahyp="http://schemas.microsoft.com/office/drawing/2018/hyperlinkcolor" val="tx"/>
                    </a:ext>
                  </a:extLst>
                </a:hlinkClick>
              </a:rPr>
              <a:t>NSGP.KHP@KS.GOV</a:t>
            </a:r>
            <a:r>
              <a:rPr lang="en-US" dirty="0">
                <a:solidFill>
                  <a:srgbClr val="0070C0"/>
                </a:solidFill>
              </a:rPr>
              <a:t> </a:t>
            </a:r>
            <a:r>
              <a:rPr lang="en-US" dirty="0"/>
              <a:t>for help. </a:t>
            </a:r>
            <a:r>
              <a:rPr lang="en-US" dirty="0">
                <a:highlight>
                  <a:srgbClr val="FFFF00"/>
                </a:highlight>
              </a:rPr>
              <a:t>Our team is committed to your success.</a:t>
            </a:r>
          </a:p>
        </p:txBody>
      </p:sp>
    </p:spTree>
    <p:extLst>
      <p:ext uri="{BB962C8B-B14F-4D97-AF65-F5344CB8AC3E}">
        <p14:creationId xmlns:p14="http://schemas.microsoft.com/office/powerpoint/2010/main" val="37178790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br>
              <a:rPr lang="en-US" b="1" cap="small" dirty="0"/>
            </a:br>
            <a:r>
              <a:rPr lang="en-US" b="1" cap="small" dirty="0"/>
              <a:t>Revisiting End User Responsibilities </a:t>
            </a:r>
            <a:br>
              <a:rPr lang="en-US" sz="2000" dirty="0"/>
            </a:br>
            <a:endParaRPr lang="en-US" dirty="0"/>
          </a:p>
        </p:txBody>
      </p:sp>
      <p:sp>
        <p:nvSpPr>
          <p:cNvPr id="4" name="Rectangle 3">
            <a:extLst>
              <a:ext uri="{FF2B5EF4-FFF2-40B4-BE49-F238E27FC236}">
                <a16:creationId xmlns:a16="http://schemas.microsoft.com/office/drawing/2014/main" id="{1FF80344-F9FC-439E-A303-3AE79121A3A0}"/>
              </a:ext>
            </a:extLst>
          </p:cNvPr>
          <p:cNvSpPr/>
          <p:nvPr/>
        </p:nvSpPr>
        <p:spPr>
          <a:xfrm>
            <a:off x="413657" y="1157912"/>
            <a:ext cx="11364686" cy="5170646"/>
          </a:xfrm>
          <a:prstGeom prst="rect">
            <a:avLst/>
          </a:prstGeom>
        </p:spPr>
        <p:txBody>
          <a:bodyPr wrap="square">
            <a:spAutoFit/>
          </a:bodyPr>
          <a:lstStyle/>
          <a:p>
            <a:pPr marL="342900" marR="0" lvl="0" indent="-342900">
              <a:spcBef>
                <a:spcPts val="0"/>
              </a:spcBef>
              <a:spcAft>
                <a:spcPts val="0"/>
              </a:spcAft>
              <a:buFont typeface="Symbol" panose="05050102010706020507" pitchFamily="18" charset="2"/>
              <a:buChar char=""/>
            </a:pPr>
            <a:r>
              <a:rPr lang="en-US" sz="2200" dirty="0">
                <a:latin typeface="Calibri" panose="020F0502020204030204" pitchFamily="34" charset="0"/>
                <a:ea typeface="Times New Roman" panose="02020603050405020304" pitchFamily="18" charset="0"/>
                <a:cs typeface="Times New Roman" panose="02020603050405020304" pitchFamily="18" charset="0"/>
              </a:rPr>
              <a:t>An inventory is required to be maintained by the End User for the life of equipment and reconciled semi-annually.  The SAA will work with the End User to reconcile annual inventory no later than </a:t>
            </a:r>
            <a:r>
              <a:rPr lang="en-US" sz="22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September 30</a:t>
            </a:r>
            <a:r>
              <a:rPr lang="en-US" sz="2200" b="1" baseline="30000"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th</a:t>
            </a:r>
            <a:r>
              <a:rPr lang="en-US" sz="22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Next Annual Inventory due September 30, 2024.</a:t>
            </a:r>
          </a:p>
          <a:p>
            <a:pPr marL="342900" marR="0" lvl="0" indent="-342900">
              <a:spcBef>
                <a:spcPts val="0"/>
              </a:spcBef>
              <a:spcAft>
                <a:spcPts val="0"/>
              </a:spcAft>
              <a:buFont typeface="Symbol" panose="05050102010706020507" pitchFamily="18" charset="2"/>
              <a:buChar char=""/>
            </a:pPr>
            <a:endParaRPr lang="en-US" sz="22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200" b="1" dirty="0">
                <a:solidFill>
                  <a:srgbClr val="7030A0"/>
                </a:solidFill>
                <a:latin typeface="Calibri" panose="020F0502020204030204" pitchFamily="34" charset="0"/>
                <a:ea typeface="Times New Roman" panose="02020603050405020304" pitchFamily="18" charset="0"/>
                <a:cs typeface="Times New Roman" panose="02020603050405020304" pitchFamily="18" charset="0"/>
              </a:rPr>
              <a:t>The SAA is required to conduct two on-sight visits to monitor equipment requirements.</a:t>
            </a:r>
          </a:p>
          <a:p>
            <a:pPr marL="342900" marR="0" lvl="0" indent="-342900">
              <a:spcBef>
                <a:spcPts val="0"/>
              </a:spcBef>
              <a:spcAft>
                <a:spcPts val="0"/>
              </a:spcAft>
              <a:buFont typeface="Symbol" panose="05050102010706020507" pitchFamily="18" charset="2"/>
              <a:buChar char=""/>
            </a:pPr>
            <a:endParaRPr lang="en-US" sz="2200"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200" b="1" dirty="0">
                <a:effectLst/>
                <a:latin typeface="Calibri" panose="020F0502020204030204" pitchFamily="34" charset="0"/>
                <a:ea typeface="Times New Roman" panose="02020603050405020304" pitchFamily="18" charset="0"/>
                <a:cs typeface="Times New Roman" panose="02020603050405020304" pitchFamily="18" charset="0"/>
              </a:rPr>
              <a:t>Equipment is to be maintained in good working order for the life of equipment</a:t>
            </a:r>
          </a:p>
          <a:p>
            <a:pPr marR="0" lvl="0">
              <a:spcBef>
                <a:spcPts val="0"/>
              </a:spcBef>
              <a:spcAft>
                <a:spcPts val="0"/>
              </a:spcAft>
            </a:pPr>
            <a:endParaRPr lang="en-US" sz="2200" b="1"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200" b="1" dirty="0">
                <a:effectLst/>
                <a:latin typeface="Calibri" panose="020F0502020204030204" pitchFamily="34" charset="0"/>
                <a:ea typeface="Times New Roman" panose="02020603050405020304" pitchFamily="18" charset="0"/>
                <a:cs typeface="Times New Roman" panose="02020603050405020304" pitchFamily="18" charset="0"/>
              </a:rPr>
              <a:t>Training should be included in the cost of </a:t>
            </a:r>
            <a:r>
              <a:rPr lang="en-US" sz="2200" b="1" dirty="0">
                <a:latin typeface="Calibri" panose="020F0502020204030204" pitchFamily="34" charset="0"/>
                <a:ea typeface="Times New Roman" panose="02020603050405020304" pitchFamily="18" charset="0"/>
                <a:cs typeface="Times New Roman" panose="02020603050405020304" pitchFamily="18" charset="0"/>
              </a:rPr>
              <a:t>Equipment where training is required for safe operation</a:t>
            </a:r>
            <a:r>
              <a:rPr lang="en-US" sz="2200" b="1" dirty="0">
                <a:effectLst/>
                <a:latin typeface="Calibri" panose="020F0502020204030204" pitchFamily="34" charset="0"/>
                <a:ea typeface="Times New Roman" panose="02020603050405020304" pitchFamily="18" charset="0"/>
                <a:cs typeface="Times New Roman" panose="02020603050405020304" pitchFamily="18" charset="0"/>
              </a:rPr>
              <a:t>, and we encoura</a:t>
            </a:r>
            <a:r>
              <a:rPr lang="en-US" sz="2200" b="1" dirty="0">
                <a:latin typeface="Calibri" panose="020F0502020204030204" pitchFamily="34" charset="0"/>
                <a:ea typeface="Times New Roman" panose="02020603050405020304" pitchFamily="18" charset="0"/>
                <a:cs typeface="Times New Roman" panose="02020603050405020304" pitchFamily="18" charset="0"/>
              </a:rPr>
              <a:t>ge cross-training other members</a:t>
            </a:r>
          </a:p>
          <a:p>
            <a:pPr marL="342900" marR="0" lvl="0" indent="-342900">
              <a:spcBef>
                <a:spcPts val="0"/>
              </a:spcBef>
              <a:spcAft>
                <a:spcPts val="0"/>
              </a:spcAft>
              <a:buFont typeface="Symbol" panose="05050102010706020507" pitchFamily="18" charset="2"/>
              <a:buChar char=""/>
            </a:pPr>
            <a:endParaRPr lang="en-US" sz="2200" b="1"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200" b="1" dirty="0">
                <a:latin typeface="Calibri" panose="020F0502020204030204" pitchFamily="34" charset="0"/>
                <a:ea typeface="Times New Roman" panose="02020603050405020304" pitchFamily="18" charset="0"/>
                <a:cs typeface="Times New Roman" panose="02020603050405020304" pitchFamily="18" charset="0"/>
              </a:rPr>
              <a:t>Planning, Training, Exercise and Equipment should consider ADA compliance </a:t>
            </a:r>
            <a:r>
              <a:rPr lang="en-US" sz="2200" dirty="0">
                <a:latin typeface="Calibri" panose="020F0502020204030204" pitchFamily="34" charset="0"/>
                <a:ea typeface="Times New Roman" panose="02020603050405020304" pitchFamily="18" charset="0"/>
                <a:cs typeface="Times New Roman" panose="02020603050405020304" pitchFamily="18" charset="0"/>
              </a:rPr>
              <a:t>(</a:t>
            </a:r>
            <a:r>
              <a:rPr lang="en-US" sz="2200" i="1" dirty="0">
                <a:latin typeface="Calibri" panose="020F0502020204030204" pitchFamily="34" charset="0"/>
                <a:cs typeface="Calibri" panose="020F0502020204030204" pitchFamily="34" charset="0"/>
              </a:rPr>
              <a:t>access and functional needs)</a:t>
            </a:r>
            <a:endParaRPr lang="en-US" sz="2200" b="1"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endParaRPr lang="en-US" sz="2200" b="1"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2200" b="1" dirty="0">
                <a:effectLst/>
                <a:latin typeface="Calibri" panose="020F0502020204030204" pitchFamily="34" charset="0"/>
                <a:ea typeface="Times New Roman" panose="02020603050405020304" pitchFamily="18" charset="0"/>
                <a:cs typeface="Times New Roman" panose="02020603050405020304" pitchFamily="18" charset="0"/>
              </a:rPr>
              <a:t>Obtain pre-approval for any reasonable modifications to the project.</a:t>
            </a:r>
          </a:p>
        </p:txBody>
      </p:sp>
    </p:spTree>
    <p:extLst>
      <p:ext uri="{BB962C8B-B14F-4D97-AF65-F5344CB8AC3E}">
        <p14:creationId xmlns:p14="http://schemas.microsoft.com/office/powerpoint/2010/main" val="3758463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br>
              <a:rPr lang="en-US" b="1" i="1" dirty="0"/>
            </a:br>
            <a:r>
              <a:rPr lang="en-US" sz="3200" b="1" dirty="0">
                <a:effectLst/>
                <a:latin typeface="Arial" panose="020B0604020202020204" pitchFamily="34" charset="0"/>
                <a:ea typeface="Calibri" panose="020F0502020204030204" pitchFamily="34" charset="0"/>
              </a:rPr>
              <a:t>Project Manager Responsibilities </a:t>
            </a:r>
            <a:br>
              <a:rPr lang="en-US" b="1" dirty="0"/>
            </a:br>
            <a:endParaRPr lang="en-US" sz="4000" dirty="0"/>
          </a:p>
        </p:txBody>
      </p:sp>
      <p:sp>
        <p:nvSpPr>
          <p:cNvPr id="3" name="Content Placeholder 2"/>
          <p:cNvSpPr>
            <a:spLocks noGrp="1"/>
          </p:cNvSpPr>
          <p:nvPr>
            <p:ph idx="1"/>
          </p:nvPr>
        </p:nvSpPr>
        <p:spPr>
          <a:xfrm>
            <a:off x="530578" y="1051560"/>
            <a:ext cx="11198577" cy="5520689"/>
          </a:xfrm>
        </p:spPr>
        <p:txBody>
          <a:bodyPr>
            <a:normAutofit/>
          </a:bodyPr>
          <a:lstStyle/>
          <a:p>
            <a:pPr marL="0" indent="0">
              <a:buNone/>
            </a:pPr>
            <a:r>
              <a:rPr lang="en-US" dirty="0">
                <a:latin typeface="Calibri" panose="020F0502020204030204" pitchFamily="34" charset="0"/>
                <a:cs typeface="Calibri" panose="020F0502020204030204" pitchFamily="34" charset="0"/>
              </a:rPr>
              <a:t>Now that you have met all administrative requirements to include EHP approval and procurement responsibilities lets look at collecting and organizing documentation and proper management of your project through close-out activities.</a:t>
            </a:r>
          </a:p>
          <a:p>
            <a:pPr>
              <a:buFont typeface="Wingdings" panose="05000000000000000000" pitchFamily="2" charset="2"/>
              <a:buChar char="q"/>
            </a:pPr>
            <a:r>
              <a:rPr lang="en-US" dirty="0">
                <a:latin typeface="Calibri" panose="020F0502020204030204" pitchFamily="34" charset="0"/>
                <a:cs typeface="Calibri" panose="020F0502020204030204" pitchFamily="34" charset="0"/>
              </a:rPr>
              <a:t>Planning</a:t>
            </a:r>
          </a:p>
          <a:p>
            <a:pPr>
              <a:buFont typeface="Wingdings" panose="05000000000000000000" pitchFamily="2" charset="2"/>
              <a:buChar char="q"/>
            </a:pPr>
            <a:r>
              <a:rPr lang="en-US" dirty="0">
                <a:latin typeface="Calibri" panose="020F0502020204030204" pitchFamily="34" charset="0"/>
                <a:cs typeface="Calibri" panose="020F0502020204030204" pitchFamily="34" charset="0"/>
              </a:rPr>
              <a:t>Training</a:t>
            </a:r>
          </a:p>
          <a:p>
            <a:pPr>
              <a:buFont typeface="Wingdings" panose="05000000000000000000" pitchFamily="2" charset="2"/>
              <a:buChar char="q"/>
            </a:pPr>
            <a:r>
              <a:rPr lang="en-US" dirty="0">
                <a:latin typeface="Calibri" panose="020F0502020204030204" pitchFamily="34" charset="0"/>
                <a:cs typeface="Calibri" panose="020F0502020204030204" pitchFamily="34" charset="0"/>
              </a:rPr>
              <a:t>Exercise</a:t>
            </a:r>
          </a:p>
          <a:p>
            <a:pPr>
              <a:buFont typeface="Wingdings" panose="05000000000000000000" pitchFamily="2" charset="2"/>
              <a:buChar char="q"/>
            </a:pPr>
            <a:r>
              <a:rPr lang="en-US" dirty="0">
                <a:latin typeface="Calibri" panose="020F0502020204030204" pitchFamily="34" charset="0"/>
                <a:cs typeface="Calibri" panose="020F0502020204030204" pitchFamily="34" charset="0"/>
              </a:rPr>
              <a:t>Equipment &amp; Accountability</a:t>
            </a:r>
          </a:p>
          <a:p>
            <a:pPr>
              <a:buFont typeface="Wingdings" panose="05000000000000000000" pitchFamily="2" charset="2"/>
              <a:buChar char="q"/>
            </a:pPr>
            <a:r>
              <a:rPr lang="en-US" dirty="0">
                <a:latin typeface="Calibri" panose="020F0502020204030204" pitchFamily="34" charset="0"/>
                <a:cs typeface="Calibri" panose="020F0502020204030204" pitchFamily="34" charset="0"/>
              </a:rPr>
              <a:t>Management &amp; Administration (M&amp;A)</a:t>
            </a:r>
          </a:p>
          <a:p>
            <a:pPr>
              <a:buFont typeface="Wingdings" panose="05000000000000000000" pitchFamily="2" charset="2"/>
              <a:buChar char="q"/>
            </a:pPr>
            <a:r>
              <a:rPr lang="en-US" dirty="0">
                <a:latin typeface="Calibri" panose="020F0502020204030204" pitchFamily="34" charset="0"/>
                <a:cs typeface="Calibri" panose="020F0502020204030204" pitchFamily="34" charset="0"/>
              </a:rPr>
              <a:t>Contracted Security Personnel </a:t>
            </a:r>
          </a:p>
          <a:p>
            <a:pPr>
              <a:buFont typeface="Wingdings" panose="05000000000000000000" pitchFamily="2" charset="2"/>
              <a:buChar char="q"/>
            </a:pPr>
            <a:r>
              <a:rPr lang="en-US" dirty="0">
                <a:latin typeface="Calibri" panose="020F0502020204030204" pitchFamily="34" charset="0"/>
                <a:cs typeface="Calibri" panose="020F0502020204030204" pitchFamily="34" charset="0"/>
              </a:rPr>
              <a:t>Records Retention</a:t>
            </a:r>
          </a:p>
          <a:p>
            <a:pPr>
              <a:buFont typeface="Wingdings" panose="05000000000000000000" pitchFamily="2" charset="2"/>
              <a:buChar char="q"/>
            </a:pPr>
            <a:r>
              <a:rPr lang="en-US" dirty="0">
                <a:latin typeface="Calibri" panose="020F0502020204030204" pitchFamily="34" charset="0"/>
                <a:cs typeface="Calibri" panose="020F0502020204030204" pitchFamily="34" charset="0"/>
              </a:rPr>
              <a:t>Revisiting Key requirement</a:t>
            </a:r>
          </a:p>
          <a:p>
            <a:pPr marL="0" indent="0">
              <a:buNone/>
            </a:pPr>
            <a:endParaRPr lang="en-US" sz="3600" dirty="0"/>
          </a:p>
        </p:txBody>
      </p:sp>
    </p:spTree>
    <p:extLst>
      <p:ext uri="{BB962C8B-B14F-4D97-AF65-F5344CB8AC3E}">
        <p14:creationId xmlns:p14="http://schemas.microsoft.com/office/powerpoint/2010/main" val="612036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E5628-2824-8AE1-25D3-F98CEE2B5F06}"/>
              </a:ext>
            </a:extLst>
          </p:cNvPr>
          <p:cNvSpPr>
            <a:spLocks noGrp="1"/>
          </p:cNvSpPr>
          <p:nvPr>
            <p:ph type="title"/>
          </p:nvPr>
        </p:nvSpPr>
        <p:spPr/>
        <p:txBody>
          <a:bodyPr>
            <a:normAutofit fontScale="90000"/>
          </a:bodyPr>
          <a:lstStyle/>
          <a:p>
            <a:br>
              <a:rPr lang="en-US" sz="1800" b="1" u="sng" dirty="0">
                <a:effectLst/>
                <a:latin typeface="Arial" panose="020B0604020202020204" pitchFamily="34" charset="0"/>
                <a:ea typeface="Calibri" panose="020F0502020204030204" pitchFamily="34" charset="0"/>
                <a:cs typeface="Times New Roman" panose="02020603050405020304" pitchFamily="18" charset="0"/>
              </a:rPr>
            </a:br>
            <a:br>
              <a:rPr lang="en-US" sz="3100" b="1" dirty="0">
                <a:effectLst/>
                <a:latin typeface="Arial" panose="020B0604020202020204" pitchFamily="34" charset="0"/>
                <a:ea typeface="Calibri" panose="020F0502020204030204" pitchFamily="34" charset="0"/>
                <a:cs typeface="Times New Roman" panose="02020603050405020304" pitchFamily="18" charset="0"/>
              </a:rPr>
            </a:br>
            <a:r>
              <a:rPr lang="en-US" sz="3100" b="1" dirty="0">
                <a:effectLst/>
                <a:latin typeface="Arial" panose="020B0604020202020204" pitchFamily="34" charset="0"/>
                <a:ea typeface="Calibri" panose="020F0502020204030204" pitchFamily="34" charset="0"/>
                <a:cs typeface="Times New Roman" panose="02020603050405020304" pitchFamily="18" charset="0"/>
              </a:rPr>
              <a:t>Revisiting </a:t>
            </a:r>
            <a:r>
              <a:rPr lang="en-US" sz="3100" b="1" dirty="0">
                <a:effectLst/>
                <a:latin typeface="Arial" panose="020B0604020202020204" pitchFamily="34" charset="0"/>
                <a:ea typeface="Calibri" panose="020F0502020204030204" pitchFamily="34" charset="0"/>
                <a:cs typeface="Arial" panose="020B0604020202020204" pitchFamily="34" charset="0"/>
              </a:rPr>
              <a:t>Monitoring</a:t>
            </a:r>
            <a:br>
              <a:rPr lang="en-US" sz="2700" dirty="0">
                <a:effectLst/>
                <a:latin typeface="Arial" panose="020B0604020202020204" pitchFamily="34" charset="0"/>
                <a:ea typeface="Calibri" panose="020F0502020204030204" pitchFamily="34" charset="0"/>
                <a:cs typeface="Arial" panose="020B0604020202020204" pitchFamily="34" charset="0"/>
              </a:rPr>
            </a:br>
            <a:endParaRPr lang="en-US" sz="27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DA48F579-5364-E35A-071A-E412A0984E5F}"/>
              </a:ext>
            </a:extLst>
          </p:cNvPr>
          <p:cNvSpPr>
            <a:spLocks noGrp="1"/>
          </p:cNvSpPr>
          <p:nvPr>
            <p:ph idx="1"/>
          </p:nvPr>
        </p:nvSpPr>
        <p:spPr>
          <a:xfrm>
            <a:off x="530578" y="1202267"/>
            <a:ext cx="11198577" cy="5496484"/>
          </a:xfrm>
        </p:spPr>
        <p:txBody>
          <a:bodyPr>
            <a:normAutofit lnSpcReduction="10000"/>
          </a:bodyPr>
          <a:lstStyle/>
          <a:p>
            <a:pPr marL="0" marR="0" indent="0" algn="just">
              <a:spcBef>
                <a:spcPts val="0"/>
              </a:spcBef>
              <a:spcAft>
                <a:spcPts val="0"/>
              </a:spcAft>
              <a:buNone/>
            </a:pPr>
            <a:r>
              <a:rPr lang="en-US" dirty="0">
                <a:effectLst/>
                <a:latin typeface="Calibri" panose="020F0502020204030204" pitchFamily="34" charset="0"/>
                <a:ea typeface="Calibri" panose="020F0502020204030204" pitchFamily="34" charset="0"/>
                <a:cs typeface="Calibri" panose="020F0502020204030204" pitchFamily="34" charset="0"/>
              </a:rPr>
              <a:t>All equipment with a threshold of $5,000.00 or more will need to be tagged and monitored by the SAA at least twice- once during the open grant period and once after the close. </a:t>
            </a:r>
          </a:p>
          <a:p>
            <a:pPr marL="0" marR="0" indent="0" algn="just">
              <a:spcBef>
                <a:spcPts val="0"/>
              </a:spcBef>
              <a:spcAft>
                <a:spcPts val="0"/>
              </a:spcAft>
              <a:buNone/>
            </a:pPr>
            <a:endParaRPr lang="en-US" dirty="0">
              <a:latin typeface="Calibri" panose="020F0502020204030204" pitchFamily="34" charset="0"/>
              <a:ea typeface="Calibri" panose="020F0502020204030204" pitchFamily="34" charset="0"/>
              <a:cs typeface="Calibri" panose="020F0502020204030204" pitchFamily="34" charset="0"/>
            </a:endParaRPr>
          </a:p>
          <a:p>
            <a:pPr marL="0" marR="0" indent="0" algn="just">
              <a:spcBef>
                <a:spcPts val="0"/>
              </a:spcBef>
              <a:spcAft>
                <a:spcPts val="0"/>
              </a:spcAft>
              <a:buNone/>
            </a:pPr>
            <a:r>
              <a:rPr lang="en-US" dirty="0">
                <a:effectLst/>
                <a:latin typeface="Calibri" panose="020F0502020204030204" pitchFamily="34" charset="0"/>
                <a:ea typeface="Calibri" panose="020F0502020204030204" pitchFamily="34" charset="0"/>
                <a:cs typeface="Calibri" panose="020F0502020204030204" pitchFamily="34" charset="0"/>
              </a:rPr>
              <a:t>The SAA will reach out to schedule these monitoring visits with you or an appointee, so please keep us up to date on any contact changes.</a:t>
            </a:r>
          </a:p>
          <a:p>
            <a:pPr marL="0" marR="0" indent="0" algn="just">
              <a:spcBef>
                <a:spcPts val="0"/>
              </a:spcBef>
              <a:spcAft>
                <a:spcPts val="0"/>
              </a:spcAft>
              <a:buNone/>
            </a:pPr>
            <a:endParaRPr lang="en-US" dirty="0">
              <a:latin typeface="Calibri" panose="020F0502020204030204" pitchFamily="34" charset="0"/>
              <a:ea typeface="Calibri" panose="020F0502020204030204" pitchFamily="34" charset="0"/>
              <a:cs typeface="Calibri" panose="020F0502020204030204" pitchFamily="34" charset="0"/>
            </a:endParaRPr>
          </a:p>
          <a:p>
            <a:pPr marL="0" marR="0" indent="0" algn="just">
              <a:spcBef>
                <a:spcPts val="0"/>
              </a:spcBef>
              <a:spcAft>
                <a:spcPts val="0"/>
              </a:spcAft>
              <a:buNone/>
            </a:pPr>
            <a:r>
              <a:rPr lang="en-US" dirty="0">
                <a:effectLst/>
                <a:latin typeface="Calibri" panose="020F0502020204030204" pitchFamily="34" charset="0"/>
                <a:ea typeface="Calibri" panose="020F0502020204030204" pitchFamily="34" charset="0"/>
                <a:cs typeface="Calibri" panose="020F0502020204030204" pitchFamily="34" charset="0"/>
              </a:rPr>
              <a:t>Monitoring will also include methods of tracking and controlling Access to your facility and systems such as virtual platforms</a:t>
            </a:r>
            <a:r>
              <a:rPr lang="en-US" dirty="0">
                <a:latin typeface="Calibri" panose="020F0502020204030204" pitchFamily="34" charset="0"/>
                <a:ea typeface="Calibri" panose="020F0502020204030204" pitchFamily="34" charset="0"/>
                <a:cs typeface="Calibri" panose="020F0502020204030204" pitchFamily="34" charset="0"/>
              </a:rPr>
              <a:t> and </a:t>
            </a:r>
            <a:r>
              <a:rPr lang="en-US" dirty="0">
                <a:effectLst/>
                <a:latin typeface="Calibri" panose="020F0502020204030204" pitchFamily="34" charset="0"/>
                <a:ea typeface="Calibri" panose="020F0502020204030204" pitchFamily="34" charset="0"/>
                <a:cs typeface="Calibri" panose="020F0502020204030204" pitchFamily="34" charset="0"/>
              </a:rPr>
              <a:t>sensitive information. </a:t>
            </a:r>
          </a:p>
          <a:p>
            <a:pPr marL="0" marR="0" indent="0" algn="just">
              <a:spcBef>
                <a:spcPts val="0"/>
              </a:spcBef>
              <a:spcAft>
                <a:spcPts val="0"/>
              </a:spcAft>
              <a:buNone/>
            </a:pPr>
            <a:endParaRPr lang="en-US" dirty="0">
              <a:latin typeface="Calibri" panose="020F0502020204030204" pitchFamily="34" charset="0"/>
              <a:ea typeface="Calibri" panose="020F0502020204030204" pitchFamily="34" charset="0"/>
              <a:cs typeface="Calibri" panose="020F0502020204030204" pitchFamily="34" charset="0"/>
            </a:endParaRPr>
          </a:p>
          <a:p>
            <a:pPr marL="0" marR="0" indent="0" algn="just">
              <a:spcBef>
                <a:spcPts val="0"/>
              </a:spcBef>
              <a:spcAft>
                <a:spcPts val="0"/>
              </a:spcAft>
              <a:buNone/>
            </a:pPr>
            <a:r>
              <a:rPr lang="en-US" dirty="0">
                <a:latin typeface="Calibri" panose="020F0502020204030204" pitchFamily="34" charset="0"/>
                <a:ea typeface="Calibri" panose="020F0502020204030204" pitchFamily="34" charset="0"/>
                <a:cs typeface="Calibri" panose="020F0502020204030204" pitchFamily="34" charset="0"/>
              </a:rPr>
              <a:t>We may also look at plans you have in place to limit or access control to safeguard your Soft Target/ Crowded Places.</a:t>
            </a:r>
            <a:endParaRPr lang="en-US" dirty="0">
              <a:effectLst/>
              <a:latin typeface="Calibri" panose="020F0502020204030204" pitchFamily="34" charset="0"/>
              <a:ea typeface="Calibri" panose="020F0502020204030204" pitchFamily="34" charset="0"/>
              <a:cs typeface="Calibri" panose="020F0502020204030204" pitchFamily="34" charset="0"/>
            </a:endParaRPr>
          </a:p>
          <a:p>
            <a:pPr marL="0" marR="0" indent="0" algn="just">
              <a:spcBef>
                <a:spcPts val="0"/>
              </a:spcBef>
              <a:spcAft>
                <a:spcPts val="0"/>
              </a:spcAft>
              <a:buNone/>
            </a:pPr>
            <a:endParaRPr lang="en-US" dirty="0">
              <a:effectLst/>
              <a:latin typeface="Calibri" panose="020F0502020204030204" pitchFamily="34" charset="0"/>
              <a:ea typeface="Calibri" panose="020F0502020204030204" pitchFamily="34" charset="0"/>
              <a:cs typeface="Calibri" panose="020F0502020204030204" pitchFamily="34" charset="0"/>
            </a:endParaRPr>
          </a:p>
          <a:p>
            <a:pPr marL="0" marR="0" indent="0" algn="just">
              <a:spcBef>
                <a:spcPts val="0"/>
              </a:spcBef>
              <a:spcAft>
                <a:spcPts val="0"/>
              </a:spcAft>
              <a:buNone/>
            </a:pPr>
            <a:r>
              <a:rPr lang="en-US" dirty="0">
                <a:effectLst/>
                <a:latin typeface="Calibri" panose="020F0502020204030204" pitchFamily="34" charset="0"/>
                <a:ea typeface="Calibri" panose="020F0502020204030204" pitchFamily="34" charset="0"/>
                <a:cs typeface="Calibri" panose="020F0502020204030204" pitchFamily="34" charset="0"/>
              </a:rPr>
              <a:t>Please access </a:t>
            </a:r>
            <a:r>
              <a:rPr lang="en-US" u="sng" dirty="0">
                <a:solidFill>
                  <a:srgbClr val="0070C0"/>
                </a:solidFill>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http://www.datacounts.net/nsgp</a:t>
            </a:r>
            <a:r>
              <a:rPr lang="en-US"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dirty="0">
                <a:effectLst/>
                <a:latin typeface="Calibri" panose="020F0502020204030204" pitchFamily="34" charset="0"/>
                <a:ea typeface="Calibri" panose="020F0502020204030204" pitchFamily="34" charset="0"/>
                <a:cs typeface="Calibri" panose="020F0502020204030204" pitchFamily="34" charset="0"/>
              </a:rPr>
              <a:t>for tools, resources, project management training and updates. </a:t>
            </a:r>
          </a:p>
          <a:p>
            <a:pPr marL="0" marR="0" indent="0">
              <a:spcBef>
                <a:spcPts val="0"/>
              </a:spcBef>
              <a:spcAft>
                <a:spcPts val="0"/>
              </a:spcAft>
              <a:buNone/>
            </a:pPr>
            <a:endParaRPr lang="en-US" dirty="0">
              <a:effectLst/>
              <a:latin typeface="Calibri" panose="020F0502020204030204" pitchFamily="34" charset="0"/>
              <a:ea typeface="Calibri" panose="020F0502020204030204" pitchFamily="34" charset="0"/>
              <a:cs typeface="Calibri" panose="020F0502020204030204" pitchFamily="34" charset="0"/>
            </a:endParaRPr>
          </a:p>
          <a:p>
            <a:pPr marL="0" marR="0" indent="0">
              <a:spcBef>
                <a:spcPts val="0"/>
              </a:spcBef>
              <a:spcAft>
                <a:spcPts val="0"/>
              </a:spcAft>
              <a:buNone/>
            </a:pPr>
            <a:r>
              <a:rPr lang="en-US" dirty="0">
                <a:effectLst/>
                <a:latin typeface="Calibri" panose="020F0502020204030204" pitchFamily="34" charset="0"/>
                <a:ea typeface="Calibri" panose="020F0502020204030204" pitchFamily="34" charset="0"/>
                <a:cs typeface="Calibri" panose="020F0502020204030204" pitchFamily="34" charset="0"/>
              </a:rPr>
              <a:t>If you have any questions pertaining to the guidance above or need any assistance, please do not hesitate to contact any of us at </a:t>
            </a:r>
            <a:r>
              <a:rPr lang="en-US" u="sng"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NSGP.KHP@KS.GO</a:t>
            </a:r>
            <a:r>
              <a:rPr lang="en-US" u="sng" dirty="0">
                <a:solidFill>
                  <a:srgbClr val="0070C0"/>
                </a:solidFill>
                <a:latin typeface="Calibri" panose="020F0502020204030204" pitchFamily="34" charset="0"/>
                <a:ea typeface="Calibri" panose="020F0502020204030204" pitchFamily="34" charset="0"/>
                <a:cs typeface="Calibri" panose="020F0502020204030204" pitchFamily="34" charset="0"/>
              </a:rPr>
              <a:t>V</a:t>
            </a:r>
            <a:r>
              <a:rPr lang="en-US"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a:t>
            </a:r>
            <a:r>
              <a:rPr lang="en-US" dirty="0">
                <a:effectLst/>
                <a:latin typeface="Calibri" panose="020F0502020204030204" pitchFamily="34" charset="0"/>
                <a:ea typeface="Calibri" panose="020F0502020204030204" pitchFamily="34" charset="0"/>
                <a:cs typeface="Calibri" panose="020F0502020204030204" pitchFamily="34" charset="0"/>
              </a:rPr>
              <a:t>.</a:t>
            </a:r>
          </a:p>
          <a:p>
            <a:pPr marL="0" indent="0">
              <a:buNone/>
            </a:pPr>
            <a:endParaRPr lang="en-US" dirty="0"/>
          </a:p>
        </p:txBody>
      </p:sp>
    </p:spTree>
    <p:extLst>
      <p:ext uri="{BB962C8B-B14F-4D97-AF65-F5344CB8AC3E}">
        <p14:creationId xmlns:p14="http://schemas.microsoft.com/office/powerpoint/2010/main" val="7880056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br>
              <a:rPr lang="en-US" b="1" cap="small" dirty="0"/>
            </a:br>
            <a:r>
              <a:rPr lang="en-US" b="1" cap="small" dirty="0"/>
              <a:t>Resources </a:t>
            </a:r>
            <a:br>
              <a:rPr lang="en-US" sz="2000" dirty="0"/>
            </a:br>
            <a:endParaRPr lang="en-US" dirty="0"/>
          </a:p>
        </p:txBody>
      </p:sp>
      <p:sp>
        <p:nvSpPr>
          <p:cNvPr id="3" name="TextBox 2">
            <a:extLst>
              <a:ext uri="{FF2B5EF4-FFF2-40B4-BE49-F238E27FC236}">
                <a16:creationId xmlns:a16="http://schemas.microsoft.com/office/drawing/2014/main" id="{5054D9A6-3788-4739-9D9A-16F1DD2EB376}"/>
              </a:ext>
            </a:extLst>
          </p:cNvPr>
          <p:cNvSpPr txBox="1"/>
          <p:nvPr/>
        </p:nvSpPr>
        <p:spPr>
          <a:xfrm>
            <a:off x="483325" y="1319349"/>
            <a:ext cx="11573691" cy="5078313"/>
          </a:xfrm>
          <a:prstGeom prst="rect">
            <a:avLst/>
          </a:prstGeom>
          <a:noFill/>
        </p:spPr>
        <p:txBody>
          <a:bodyPr wrap="square" rtlCol="0">
            <a:spAutoFit/>
          </a:bodyPr>
          <a:lstStyle/>
          <a:p>
            <a:r>
              <a:rPr lang="en-US" b="1" dirty="0">
                <a:latin typeface="Calibri" panose="020F0502020204030204" pitchFamily="34" charset="0"/>
                <a:cs typeface="Calibri" panose="020F0502020204030204" pitchFamily="34" charset="0"/>
              </a:rPr>
              <a:t>Nonprofit Security Grant Program resources website</a:t>
            </a:r>
          </a:p>
          <a:p>
            <a:r>
              <a:rPr lang="en-US" dirty="0">
                <a:solidFill>
                  <a:srgbClr val="0070C0"/>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http://datacounts.net/nsgp</a:t>
            </a:r>
            <a:r>
              <a:rPr lang="en-US" dirty="0">
                <a:solidFill>
                  <a:srgbClr val="0070C0"/>
                </a:solidFill>
                <a:latin typeface="Calibri" panose="020F0502020204030204" pitchFamily="34" charset="0"/>
                <a:cs typeface="Calibri" panose="020F0502020204030204" pitchFamily="34" charset="0"/>
              </a:rPr>
              <a:t> </a:t>
            </a:r>
          </a:p>
          <a:p>
            <a:endParaRPr lang="en-US" dirty="0">
              <a:latin typeface="Calibri" panose="020F0502020204030204" pitchFamily="34" charset="0"/>
              <a:cs typeface="Calibri" panose="020F0502020204030204" pitchFamily="34" charset="0"/>
            </a:endParaRPr>
          </a:p>
          <a:p>
            <a:r>
              <a:rPr lang="en-US" b="1" dirty="0">
                <a:latin typeface="Calibri" panose="020F0502020204030204" pitchFamily="34" charset="0"/>
                <a:cs typeface="Calibri" panose="020F0502020204030204" pitchFamily="34" charset="0"/>
              </a:rPr>
              <a:t>FEMA-NSGP Guidance</a:t>
            </a:r>
          </a:p>
          <a:p>
            <a:r>
              <a:rPr lang="en-US" dirty="0">
                <a:solidFill>
                  <a:srgbClr val="0070C0"/>
                </a:solid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https://www.fema.gov/grants/preparedness/nonprofit-security</a:t>
            </a:r>
            <a:endParaRPr lang="en-US" dirty="0">
              <a:solidFill>
                <a:srgbClr val="0070C0"/>
              </a:solidFill>
              <a:latin typeface="Calibri" panose="020F0502020204030204" pitchFamily="34" charset="0"/>
              <a:cs typeface="Calibri" panose="020F0502020204030204" pitchFamily="34" charset="0"/>
            </a:endParaRPr>
          </a:p>
          <a:p>
            <a:endParaRPr lang="en-US" dirty="0">
              <a:solidFill>
                <a:srgbClr val="0070C0"/>
              </a:solidFill>
              <a:latin typeface="Calibri" panose="020F0502020204030204" pitchFamily="34" charset="0"/>
              <a:cs typeface="Calibri" panose="020F0502020204030204" pitchFamily="34" charset="0"/>
            </a:endParaRPr>
          </a:p>
          <a:p>
            <a:r>
              <a:rPr lang="en-US" b="1" dirty="0">
                <a:latin typeface="Calibri" panose="020F0502020204030204" pitchFamily="34" charset="0"/>
                <a:cs typeface="Calibri" panose="020F0502020204030204" pitchFamily="34" charset="0"/>
              </a:rPr>
              <a:t>Preparedness Grants Manual</a:t>
            </a:r>
          </a:p>
          <a:p>
            <a:r>
              <a:rPr lang="en-US" dirty="0">
                <a:solidFill>
                  <a:srgbClr val="0070C0"/>
                </a:solidFill>
                <a:latin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https://www.fema.gov/grants/preparedness</a:t>
            </a:r>
            <a:endParaRPr lang="en-US" dirty="0">
              <a:solidFill>
                <a:srgbClr val="0070C0"/>
              </a:solidFill>
              <a:latin typeface="Calibri" panose="020F0502020204030204" pitchFamily="34" charset="0"/>
              <a:cs typeface="Calibri" panose="020F0502020204030204" pitchFamily="34" charset="0"/>
            </a:endParaRPr>
          </a:p>
          <a:p>
            <a:endParaRPr lang="en-US" dirty="0">
              <a:solidFill>
                <a:srgbClr val="0070C0"/>
              </a:solidFill>
              <a:latin typeface="Calibri" panose="020F0502020204030204" pitchFamily="34" charset="0"/>
              <a:cs typeface="Calibri" panose="020F0502020204030204" pitchFamily="34" charset="0"/>
            </a:endParaRPr>
          </a:p>
          <a:p>
            <a:r>
              <a:rPr lang="en-US" b="1" dirty="0">
                <a:latin typeface="Calibri" panose="020F0502020204030204" pitchFamily="34" charset="0"/>
                <a:cs typeface="Calibri" panose="020F0502020204030204" pitchFamily="34" charset="0"/>
              </a:rPr>
              <a:t>Kansas Procurement</a:t>
            </a:r>
          </a:p>
          <a:p>
            <a:r>
              <a:rPr lang="en-US" dirty="0">
                <a:solidFill>
                  <a:srgbClr val="0070C0"/>
                </a:solidFill>
                <a:latin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val="tx"/>
                    </a:ext>
                  </a:extLst>
                </a:hlinkClick>
              </a:rPr>
              <a:t>https://www.admin.ks.gov/offices/procurement-and-contracts</a:t>
            </a:r>
            <a:endParaRPr lang="en-US" dirty="0">
              <a:solidFill>
                <a:srgbClr val="0070C0"/>
              </a:solidFill>
              <a:latin typeface="Calibri" panose="020F0502020204030204" pitchFamily="34" charset="0"/>
              <a:cs typeface="Calibri" panose="020F0502020204030204" pitchFamily="34" charset="0"/>
            </a:endParaRPr>
          </a:p>
          <a:p>
            <a:endParaRPr lang="en-US" dirty="0">
              <a:solidFill>
                <a:srgbClr val="0070C0"/>
              </a:solidFill>
              <a:latin typeface="Calibri" panose="020F0502020204030204" pitchFamily="34" charset="0"/>
              <a:cs typeface="Calibri" panose="020F0502020204030204" pitchFamily="34" charset="0"/>
            </a:endParaRPr>
          </a:p>
          <a:p>
            <a:r>
              <a:rPr lang="en-US" b="1" dirty="0">
                <a:latin typeface="Calibri" panose="020F0502020204030204" pitchFamily="34" charset="0"/>
                <a:cs typeface="Calibri" panose="020F0502020204030204" pitchFamily="34" charset="0"/>
              </a:rPr>
              <a:t>Code of Federal Regulations</a:t>
            </a:r>
          </a:p>
          <a:p>
            <a:r>
              <a:rPr lang="en-US" dirty="0">
                <a:solidFill>
                  <a:srgbClr val="0070C0"/>
                </a:solidFill>
                <a:latin typeface="Calibri" panose="020F0502020204030204" pitchFamily="34" charset="0"/>
                <a:cs typeface="Calibri" panose="020F0502020204030204" pitchFamily="34" charset="0"/>
                <a:hlinkClick r:id="rId7">
                  <a:extLst>
                    <a:ext uri="{A12FA001-AC4F-418D-AE19-62706E023703}">
                      <ahyp:hlinkClr xmlns:ahyp="http://schemas.microsoft.com/office/drawing/2018/hyperlinkcolor" val="tx"/>
                    </a:ext>
                  </a:extLst>
                </a:hlinkClick>
              </a:rPr>
              <a:t>https://www.ecfr.gov/cgi-bin/ECFR?page=browse</a:t>
            </a:r>
            <a:endParaRPr lang="en-US" dirty="0">
              <a:solidFill>
                <a:srgbClr val="0070C0"/>
              </a:solidFill>
              <a:latin typeface="Calibri" panose="020F0502020204030204" pitchFamily="34" charset="0"/>
              <a:cs typeface="Calibri" panose="020F0502020204030204" pitchFamily="34" charset="0"/>
            </a:endParaRPr>
          </a:p>
          <a:p>
            <a:endParaRPr lang="en-US" dirty="0">
              <a:solidFill>
                <a:srgbClr val="0070C0"/>
              </a:solidFill>
              <a:latin typeface="Calibri" panose="020F0502020204030204" pitchFamily="34" charset="0"/>
              <a:cs typeface="Calibri" panose="020F0502020204030204" pitchFamily="34" charset="0"/>
            </a:endParaRPr>
          </a:p>
          <a:p>
            <a:r>
              <a:rPr lang="en-US" b="1" dirty="0">
                <a:latin typeface="Calibri" panose="020F0502020204030204" pitchFamily="34" charset="0"/>
                <a:cs typeface="Calibri" panose="020F0502020204030204" pitchFamily="34" charset="0"/>
              </a:rPr>
              <a:t>Kansas Homeland Security Preparedness Grant Programs  Policy Manual</a:t>
            </a:r>
          </a:p>
          <a:p>
            <a:r>
              <a:rPr lang="en-US" dirty="0">
                <a:solidFill>
                  <a:srgbClr val="0070C0"/>
                </a:solidFill>
                <a:latin typeface="Calibri" panose="020F0502020204030204" pitchFamily="34" charset="0"/>
                <a:cs typeface="Calibri" panose="020F0502020204030204" pitchFamily="34" charset="0"/>
                <a:hlinkClick r:id="rId8">
                  <a:extLst>
                    <a:ext uri="{A12FA001-AC4F-418D-AE19-62706E023703}">
                      <ahyp:hlinkClr xmlns:ahyp="http://schemas.microsoft.com/office/drawing/2018/hyperlinkcolor" val="tx"/>
                    </a:ext>
                  </a:extLst>
                </a:hlinkClick>
              </a:rPr>
              <a:t>http://datcounts.net/nsgp</a:t>
            </a:r>
            <a:r>
              <a:rPr lang="en-US" dirty="0">
                <a:solidFill>
                  <a:srgbClr val="0070C0"/>
                </a:solidFill>
                <a:latin typeface="Calibri" panose="020F0502020204030204" pitchFamily="34" charset="0"/>
                <a:cs typeface="Calibri" panose="020F0502020204030204" pitchFamily="34" charset="0"/>
              </a:rPr>
              <a:t> </a:t>
            </a:r>
          </a:p>
          <a:p>
            <a:endParaRPr lang="en-US" dirty="0">
              <a:solidFill>
                <a:srgbClr val="0070C0"/>
              </a:solidFill>
            </a:endParaRPr>
          </a:p>
        </p:txBody>
      </p:sp>
    </p:spTree>
    <p:extLst>
      <p:ext uri="{BB962C8B-B14F-4D97-AF65-F5344CB8AC3E}">
        <p14:creationId xmlns:p14="http://schemas.microsoft.com/office/powerpoint/2010/main" val="12403851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br>
              <a:rPr lang="en-US" b="1" cap="small" dirty="0"/>
            </a:br>
            <a:r>
              <a:rPr lang="en-US" b="1" cap="small" dirty="0"/>
              <a:t>Contacts- General </a:t>
            </a:r>
            <a:r>
              <a:rPr lang="en-US" b="1" cap="small" dirty="0">
                <a:hlinkClick r:id="rId3"/>
              </a:rPr>
              <a:t>NSGP.KHP@KS.GOV</a:t>
            </a:r>
            <a:r>
              <a:rPr lang="en-US" b="1" cap="small" dirty="0"/>
              <a:t>  </a:t>
            </a:r>
            <a:br>
              <a:rPr lang="en-US" sz="2000" dirty="0"/>
            </a:br>
            <a:endParaRPr lang="en-US" dirty="0"/>
          </a:p>
        </p:txBody>
      </p:sp>
      <p:sp>
        <p:nvSpPr>
          <p:cNvPr id="7" name="Rectangle: Rounded Corners 6">
            <a:extLst>
              <a:ext uri="{FF2B5EF4-FFF2-40B4-BE49-F238E27FC236}">
                <a16:creationId xmlns:a16="http://schemas.microsoft.com/office/drawing/2014/main" id="{306CAFA6-037A-1A34-4B1F-D0B852DC2A40}"/>
              </a:ext>
            </a:extLst>
          </p:cNvPr>
          <p:cNvSpPr/>
          <p:nvPr/>
        </p:nvSpPr>
        <p:spPr>
          <a:xfrm>
            <a:off x="7407100" y="2683342"/>
            <a:ext cx="3990110" cy="178421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latin typeface="Calibri" panose="020F0502020204030204" pitchFamily="34" charset="0"/>
                <a:cs typeface="Calibri" panose="020F0502020204030204" pitchFamily="34" charset="0"/>
              </a:rPr>
              <a:t>Lieutenant Cory Beard K-18</a:t>
            </a:r>
          </a:p>
          <a:p>
            <a:r>
              <a:rPr lang="en-US" sz="1400" dirty="0">
                <a:latin typeface="Calibri" panose="020F0502020204030204" pitchFamily="34" charset="0"/>
                <a:cs typeface="Calibri" panose="020F0502020204030204" pitchFamily="34" charset="0"/>
              </a:rPr>
              <a:t>KHP- Homeland Security/Emergency Operations</a:t>
            </a:r>
          </a:p>
          <a:p>
            <a:r>
              <a:rPr lang="en-US" sz="1400" dirty="0">
                <a:latin typeface="Calibri" panose="020F0502020204030204" pitchFamily="34" charset="0"/>
                <a:cs typeface="Calibri" panose="020F0502020204030204" pitchFamily="34" charset="0"/>
              </a:rPr>
              <a:t>122 SW 7</a:t>
            </a:r>
            <a:r>
              <a:rPr lang="en-US" sz="1400" baseline="30000" dirty="0">
                <a:latin typeface="Calibri" panose="020F0502020204030204" pitchFamily="34" charset="0"/>
                <a:cs typeface="Calibri" panose="020F0502020204030204" pitchFamily="34" charset="0"/>
              </a:rPr>
              <a:t>th</a:t>
            </a:r>
            <a:r>
              <a:rPr lang="en-US" sz="1400" dirty="0">
                <a:latin typeface="Calibri" panose="020F0502020204030204" pitchFamily="34" charset="0"/>
                <a:cs typeface="Calibri" panose="020F0502020204030204" pitchFamily="34" charset="0"/>
              </a:rPr>
              <a:t> Street, Topeka, KS  66603-3847</a:t>
            </a:r>
          </a:p>
          <a:p>
            <a:r>
              <a:rPr lang="en-US" sz="1400" dirty="0">
                <a:solidFill>
                  <a:schemeClr val="bg1"/>
                </a:solidFill>
                <a:latin typeface="Calibri" panose="020F0502020204030204" pitchFamily="34" charset="0"/>
                <a:cs typeface="Calibri" panose="020F0502020204030204" pitchFamily="34" charset="0"/>
              </a:rPr>
              <a:t>785-</a:t>
            </a:r>
            <a:r>
              <a:rPr lang="en-US" sz="14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913-461-0302</a:t>
            </a:r>
            <a:endParaRPr lang="en-US" sz="1400" dirty="0">
              <a:solidFill>
                <a:schemeClr val="bg1"/>
              </a:solidFill>
              <a:latin typeface="Calibri" panose="020F0502020204030204" pitchFamily="34" charset="0"/>
              <a:cs typeface="Calibri" panose="020F0502020204030204" pitchFamily="34" charset="0"/>
            </a:endParaRPr>
          </a:p>
          <a:p>
            <a:r>
              <a:rPr lang="en-US" sz="1400" dirty="0">
                <a:solidFill>
                  <a:srgbClr val="00B0F0"/>
                </a:solid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Cory.beard@ks.gov</a:t>
            </a:r>
            <a:r>
              <a:rPr lang="en-US" sz="1400" dirty="0">
                <a:solidFill>
                  <a:srgbClr val="00B0F0"/>
                </a:solidFill>
                <a:latin typeface="Calibri" panose="020F0502020204030204" pitchFamily="34" charset="0"/>
                <a:cs typeface="Calibri" panose="020F0502020204030204" pitchFamily="34" charset="0"/>
              </a:rPr>
              <a:t> </a:t>
            </a:r>
          </a:p>
        </p:txBody>
      </p:sp>
      <p:sp>
        <p:nvSpPr>
          <p:cNvPr id="8" name="Rectangle: Rounded Corners 7">
            <a:extLst>
              <a:ext uri="{FF2B5EF4-FFF2-40B4-BE49-F238E27FC236}">
                <a16:creationId xmlns:a16="http://schemas.microsoft.com/office/drawing/2014/main" id="{DAA0F9E8-5191-A6D9-11F5-F47071E4B876}"/>
              </a:ext>
            </a:extLst>
          </p:cNvPr>
          <p:cNvSpPr/>
          <p:nvPr/>
        </p:nvSpPr>
        <p:spPr>
          <a:xfrm>
            <a:off x="542636" y="2683342"/>
            <a:ext cx="3990110" cy="178421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latin typeface="Calibri" panose="020F0502020204030204" pitchFamily="34" charset="0"/>
              </a:rPr>
              <a:t>Lieutenant Edna Cordner K-299</a:t>
            </a:r>
          </a:p>
          <a:p>
            <a:r>
              <a:rPr lang="en-US" sz="1400" dirty="0">
                <a:latin typeface="Calibri" panose="020F0502020204030204" pitchFamily="34" charset="0"/>
              </a:rPr>
              <a:t>KHP- Homeland Security / Emergency Operations</a:t>
            </a:r>
          </a:p>
          <a:p>
            <a:r>
              <a:rPr lang="en-US" sz="1400" dirty="0">
                <a:latin typeface="Calibri" panose="020F0502020204030204" pitchFamily="34" charset="0"/>
              </a:rPr>
              <a:t>122 SW 7</a:t>
            </a:r>
            <a:r>
              <a:rPr lang="en-US" sz="1400" baseline="30000" dirty="0">
                <a:latin typeface="Calibri" panose="020F0502020204030204" pitchFamily="34" charset="0"/>
              </a:rPr>
              <a:t>th</a:t>
            </a:r>
            <a:r>
              <a:rPr lang="en-US" sz="1400" dirty="0">
                <a:latin typeface="Calibri" panose="020F0502020204030204" pitchFamily="34" charset="0"/>
              </a:rPr>
              <a:t> Street, Topeka, KS  66603-3847</a:t>
            </a:r>
          </a:p>
          <a:p>
            <a:r>
              <a:rPr lang="en-US" sz="1400" dirty="0">
                <a:latin typeface="Calibri" panose="020F0502020204030204" pitchFamily="34" charset="0"/>
              </a:rPr>
              <a:t>785-207-0423 (Cell)</a:t>
            </a:r>
          </a:p>
          <a:p>
            <a:r>
              <a:rPr lang="en-US" sz="1400" u="sng" dirty="0">
                <a:solidFill>
                  <a:srgbClr val="00B0F0"/>
                </a:solidFill>
                <a:latin typeface="Calibri" panose="020F0502020204030204" pitchFamily="34" charset="0"/>
                <a:hlinkClick r:id="rId3"/>
              </a:rPr>
              <a:t>NSGP.KHP@KS.GOV</a:t>
            </a:r>
            <a:endParaRPr lang="en-US" sz="1400" dirty="0">
              <a:solidFill>
                <a:srgbClr val="00B0F0"/>
              </a:solidFill>
              <a:latin typeface="Calibri" panose="020F0502020204030204" pitchFamily="34" charset="0"/>
            </a:endParaRPr>
          </a:p>
        </p:txBody>
      </p:sp>
      <p:sp>
        <p:nvSpPr>
          <p:cNvPr id="9" name="Rectangle: Rounded Corners 8">
            <a:extLst>
              <a:ext uri="{FF2B5EF4-FFF2-40B4-BE49-F238E27FC236}">
                <a16:creationId xmlns:a16="http://schemas.microsoft.com/office/drawing/2014/main" id="{9B9B58AB-6266-E716-6474-6A1123358280}"/>
              </a:ext>
            </a:extLst>
          </p:cNvPr>
          <p:cNvSpPr/>
          <p:nvPr/>
        </p:nvSpPr>
        <p:spPr>
          <a:xfrm>
            <a:off x="7407100" y="4599710"/>
            <a:ext cx="3990110" cy="20503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latin typeface="Calibri" panose="020F0502020204030204" pitchFamily="34" charset="0"/>
              </a:rPr>
              <a:t>Connie Satzler</a:t>
            </a:r>
          </a:p>
          <a:p>
            <a:r>
              <a:rPr lang="en-US" sz="1400" dirty="0">
                <a:latin typeface="Calibri" panose="020F0502020204030204" pitchFamily="34" charset="0"/>
              </a:rPr>
              <a:t>EnVisage Consulting  </a:t>
            </a:r>
          </a:p>
          <a:p>
            <a:r>
              <a:rPr lang="en-US" sz="1400" dirty="0">
                <a:latin typeface="Calibri" panose="020F0502020204030204" pitchFamily="34" charset="0"/>
              </a:rPr>
              <a:t>Web portal and IJ  assistance</a:t>
            </a:r>
          </a:p>
          <a:p>
            <a:r>
              <a:rPr lang="en-US" sz="1400" dirty="0">
                <a:latin typeface="Calibri" panose="020F0502020204030204" pitchFamily="34" charset="0"/>
              </a:rPr>
              <a:t>6847 Anderson Ave. Manhattan, KS 66503</a:t>
            </a:r>
          </a:p>
          <a:p>
            <a:r>
              <a:rPr lang="en-US" sz="1400" dirty="0">
                <a:latin typeface="Calibri" panose="020F0502020204030204" pitchFamily="34" charset="0"/>
              </a:rPr>
              <a:t>Phone: (785) 410-0410</a:t>
            </a:r>
          </a:p>
          <a:p>
            <a:r>
              <a:rPr lang="en-US" sz="1400" dirty="0">
                <a:solidFill>
                  <a:srgbClr val="00B0F0"/>
                </a:solidFill>
                <a:latin typeface="Calibri" panose="020F0502020204030204" pitchFamily="34" charset="0"/>
                <a:hlinkClick r:id="rId5">
                  <a:extLst>
                    <a:ext uri="{A12FA001-AC4F-418D-AE19-62706E023703}">
                      <ahyp:hlinkClr xmlns:ahyp="http://schemas.microsoft.com/office/drawing/2018/hyperlinkcolor" val="tx"/>
                    </a:ext>
                  </a:extLst>
                </a:hlinkClick>
              </a:rPr>
              <a:t>csatzler@kansas.net</a:t>
            </a:r>
            <a:endParaRPr lang="en-US" sz="1400" dirty="0">
              <a:solidFill>
                <a:srgbClr val="00B0F0"/>
              </a:solidFill>
              <a:latin typeface="Calibri" panose="020F0502020204030204" pitchFamily="34" charset="0"/>
            </a:endParaRPr>
          </a:p>
          <a:p>
            <a:r>
              <a:rPr lang="en-US" sz="1400" dirty="0">
                <a:solidFill>
                  <a:srgbClr val="00B0F0"/>
                </a:solidFill>
                <a:latin typeface="Calibri" panose="020F0502020204030204" pitchFamily="34" charset="0"/>
                <a:hlinkClick r:id="rId6">
                  <a:extLst>
                    <a:ext uri="{A12FA001-AC4F-418D-AE19-62706E023703}">
                      <ahyp:hlinkClr xmlns:ahyp="http://schemas.microsoft.com/office/drawing/2018/hyperlinkcolor" val="tx"/>
                    </a:ext>
                  </a:extLst>
                </a:hlinkClick>
              </a:rPr>
              <a:t>Http://www.datacounts.net/nsgp</a:t>
            </a:r>
            <a:r>
              <a:rPr lang="en-US" sz="1400" dirty="0">
                <a:solidFill>
                  <a:srgbClr val="00B0F0"/>
                </a:solidFill>
                <a:latin typeface="Calibri" panose="020F0502020204030204" pitchFamily="34" charset="0"/>
              </a:rPr>
              <a:t> </a:t>
            </a:r>
          </a:p>
        </p:txBody>
      </p:sp>
      <p:sp>
        <p:nvSpPr>
          <p:cNvPr id="10" name="Rectangle: Rounded Corners 9">
            <a:extLst>
              <a:ext uri="{FF2B5EF4-FFF2-40B4-BE49-F238E27FC236}">
                <a16:creationId xmlns:a16="http://schemas.microsoft.com/office/drawing/2014/main" id="{E9320735-BEE0-F32E-B0DA-63C4AD38ADA5}"/>
              </a:ext>
            </a:extLst>
          </p:cNvPr>
          <p:cNvSpPr/>
          <p:nvPr/>
        </p:nvSpPr>
        <p:spPr>
          <a:xfrm>
            <a:off x="605444" y="4599710"/>
            <a:ext cx="3927302" cy="20503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b="1" dirty="0">
                <a:latin typeface="Calibri" panose="020F0502020204030204" pitchFamily="34" charset="0"/>
              </a:rPr>
              <a:t>Melanie Lawrence </a:t>
            </a:r>
          </a:p>
          <a:p>
            <a:r>
              <a:rPr lang="en-US" sz="1400" dirty="0">
                <a:latin typeface="Calibri" panose="020F0502020204030204" pitchFamily="34" charset="0"/>
              </a:rPr>
              <a:t>KHP- Homeland Security/Emergency Operations</a:t>
            </a:r>
          </a:p>
          <a:p>
            <a:r>
              <a:rPr lang="en-US" sz="1400" dirty="0">
                <a:latin typeface="Calibri" panose="020F0502020204030204" pitchFamily="34" charset="0"/>
              </a:rPr>
              <a:t>Program Consultant II</a:t>
            </a:r>
          </a:p>
          <a:p>
            <a:r>
              <a:rPr lang="en-US" sz="1400" dirty="0">
                <a:latin typeface="Calibri" panose="020F0502020204030204" pitchFamily="34" charset="0"/>
              </a:rPr>
              <a:t>122 SW 7</a:t>
            </a:r>
            <a:r>
              <a:rPr lang="en-US" sz="1400" baseline="30000" dirty="0">
                <a:latin typeface="Calibri" panose="020F0502020204030204" pitchFamily="34" charset="0"/>
              </a:rPr>
              <a:t>th</a:t>
            </a:r>
            <a:r>
              <a:rPr lang="en-US" sz="1400" dirty="0">
                <a:latin typeface="Calibri" panose="020F0502020204030204" pitchFamily="34" charset="0"/>
              </a:rPr>
              <a:t> Street, Topeka, KS  66603-3847</a:t>
            </a:r>
          </a:p>
          <a:p>
            <a:r>
              <a:rPr lang="en-US" sz="1400" dirty="0">
                <a:latin typeface="Calibri" panose="020F0502020204030204" pitchFamily="34" charset="0"/>
              </a:rPr>
              <a:t>785-296-6654 (Office)</a:t>
            </a:r>
          </a:p>
          <a:p>
            <a:r>
              <a:rPr lang="en-US" sz="1400" dirty="0">
                <a:latin typeface="Calibri" panose="020F0502020204030204" pitchFamily="34" charset="0"/>
              </a:rPr>
              <a:t>785-256-5191 (Cell)</a:t>
            </a:r>
          </a:p>
          <a:p>
            <a:r>
              <a:rPr lang="en-US" sz="1400" dirty="0">
                <a:solidFill>
                  <a:srgbClr val="00B0F0"/>
                </a:solidFill>
                <a:latin typeface="Calibri" panose="020F0502020204030204" pitchFamily="34" charset="0"/>
                <a:hlinkClick r:id="rId3"/>
              </a:rPr>
              <a:t>NSGP.KHP@KS.GOV</a:t>
            </a:r>
            <a:endParaRPr lang="en-US" sz="1400" dirty="0">
              <a:solidFill>
                <a:srgbClr val="00B0F0"/>
              </a:solidFill>
              <a:latin typeface="Calibri" panose="020F0502020204030204" pitchFamily="34" charset="0"/>
            </a:endParaRPr>
          </a:p>
        </p:txBody>
      </p:sp>
      <p:sp>
        <p:nvSpPr>
          <p:cNvPr id="11" name="Oval 10">
            <a:extLst>
              <a:ext uri="{FF2B5EF4-FFF2-40B4-BE49-F238E27FC236}">
                <a16:creationId xmlns:a16="http://schemas.microsoft.com/office/drawing/2014/main" id="{A3F38AFE-07FD-CDE8-5F26-4692E51F33E7}"/>
              </a:ext>
            </a:extLst>
          </p:cNvPr>
          <p:cNvSpPr/>
          <p:nvPr/>
        </p:nvSpPr>
        <p:spPr>
          <a:xfrm>
            <a:off x="3189778" y="931275"/>
            <a:ext cx="5560290" cy="18842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Calibri" panose="020F0502020204030204" pitchFamily="34" charset="0"/>
                <a:cs typeface="Calibri" panose="020F0502020204030204" pitchFamily="34" charset="0"/>
              </a:rPr>
              <a:t>Captain Justin Bramlett  K-425</a:t>
            </a:r>
          </a:p>
          <a:p>
            <a:pPr algn="ctr"/>
            <a:r>
              <a:rPr lang="en-US" sz="1400" dirty="0">
                <a:latin typeface="Calibri" panose="020F0502020204030204" pitchFamily="34" charset="0"/>
                <a:cs typeface="Calibri" panose="020F0502020204030204" pitchFamily="34" charset="0"/>
              </a:rPr>
              <a:t>KHP- Homeland Security/Emergency Operations</a:t>
            </a:r>
          </a:p>
          <a:p>
            <a:pPr algn="ctr"/>
            <a:r>
              <a:rPr lang="en-US" sz="1400" dirty="0">
                <a:latin typeface="Calibri" panose="020F0502020204030204" pitchFamily="34" charset="0"/>
                <a:cs typeface="Calibri" panose="020F0502020204030204" pitchFamily="34" charset="0"/>
              </a:rPr>
              <a:t>122 SW 7</a:t>
            </a:r>
            <a:r>
              <a:rPr lang="en-US" sz="1400" baseline="30000" dirty="0">
                <a:latin typeface="Calibri" panose="020F0502020204030204" pitchFamily="34" charset="0"/>
                <a:cs typeface="Calibri" panose="020F0502020204030204" pitchFamily="34" charset="0"/>
              </a:rPr>
              <a:t>th</a:t>
            </a:r>
            <a:r>
              <a:rPr lang="en-US" sz="1400" dirty="0">
                <a:latin typeface="Calibri" panose="020F0502020204030204" pitchFamily="34" charset="0"/>
                <a:cs typeface="Calibri" panose="020F0502020204030204" pitchFamily="34" charset="0"/>
              </a:rPr>
              <a:t> Street, Topeka, KS 66603-3847</a:t>
            </a:r>
          </a:p>
          <a:p>
            <a:pPr algn="ctr"/>
            <a:r>
              <a:rPr lang="en-US" sz="1400" dirty="0">
                <a:latin typeface="Calibri" panose="020F0502020204030204" pitchFamily="34" charset="0"/>
                <a:cs typeface="Calibri" panose="020F0502020204030204" pitchFamily="34" charset="0"/>
              </a:rPr>
              <a:t>(785)220—0350</a:t>
            </a:r>
          </a:p>
          <a:p>
            <a:pPr algn="ctr"/>
            <a:r>
              <a:rPr lang="en-US" sz="1400" dirty="0">
                <a:solidFill>
                  <a:srgbClr val="00B0F0"/>
                </a:solidFill>
                <a:latin typeface="Calibri" panose="020F0502020204030204" pitchFamily="34" charset="0"/>
                <a:cs typeface="Calibri" panose="020F0502020204030204" pitchFamily="34" charset="0"/>
                <a:hlinkClick r:id="rId7">
                  <a:extLst>
                    <a:ext uri="{A12FA001-AC4F-418D-AE19-62706E023703}">
                      <ahyp:hlinkClr xmlns:ahyp="http://schemas.microsoft.com/office/drawing/2018/hyperlinkcolor" val="tx"/>
                    </a:ext>
                  </a:extLst>
                </a:hlinkClick>
              </a:rPr>
              <a:t>Justin.Bramlett@ks.gov</a:t>
            </a:r>
            <a:r>
              <a:rPr lang="en-US" sz="1400" dirty="0">
                <a:solidFill>
                  <a:srgbClr val="00B0F0"/>
                </a:solidFill>
                <a:latin typeface="Calibri" panose="020F0502020204030204" pitchFamily="34" charset="0"/>
                <a:cs typeface="Calibri" panose="020F0502020204030204" pitchFamily="34" charset="0"/>
              </a:rPr>
              <a:t> </a:t>
            </a:r>
          </a:p>
          <a:p>
            <a:pPr algn="ctr"/>
            <a:endParaRPr lang="en-US" sz="1400" dirty="0">
              <a:latin typeface="Calibri" panose="020F0502020204030204" pitchFamily="34" charset="0"/>
              <a:cs typeface="Calibri" panose="020F0502020204030204" pitchFamily="34" charset="0"/>
            </a:endParaRPr>
          </a:p>
        </p:txBody>
      </p:sp>
      <p:pic>
        <p:nvPicPr>
          <p:cNvPr id="12" name="Picture 6" descr="C:\Users\aayers\AppData\Local\Microsoft\Windows\Temporary Internet Files\Content.Outlook\3VSOCDMU\Patch-photo.png">
            <a:extLst>
              <a:ext uri="{FF2B5EF4-FFF2-40B4-BE49-F238E27FC236}">
                <a16:creationId xmlns:a16="http://schemas.microsoft.com/office/drawing/2014/main" id="{34B70285-0694-C6F9-4FF0-B710E5BFC503}"/>
              </a:ext>
            </a:extLst>
          </p:cNvPr>
          <p:cNvPicPr>
            <a:picLocks noGrp="1" noChangeAspect="1" noChangeArrowheads="1"/>
          </p:cNvPicPr>
          <p:nvPr>
            <p:ph idx="1"/>
          </p:nvPr>
        </p:nvPicPr>
        <p:blipFill>
          <a:blip r:embed="rId8">
            <a:extLst>
              <a:ext uri="{28A0092B-C50C-407E-A947-70E740481C1C}">
                <a14:useLocalDpi xmlns:a14="http://schemas.microsoft.com/office/drawing/2010/main" val="0"/>
              </a:ext>
            </a:extLst>
          </a:blip>
          <a:srcRect/>
          <a:stretch>
            <a:fillRect/>
          </a:stretch>
        </p:blipFill>
        <p:spPr bwMode="auto">
          <a:xfrm>
            <a:off x="4532746" y="2947644"/>
            <a:ext cx="2874354" cy="35456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874773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4841" y="2998267"/>
            <a:ext cx="8752291" cy="1649935"/>
          </a:xfrm>
        </p:spPr>
        <p:txBody>
          <a:bodyPr>
            <a:normAutofit fontScale="90000"/>
          </a:bodyPr>
          <a:lstStyle/>
          <a:p>
            <a:pPr algn="ctr"/>
            <a:br>
              <a:rPr lang="en-US" dirty="0"/>
            </a:br>
            <a:r>
              <a:rPr lang="en-US" dirty="0"/>
              <a:t>Questions?</a:t>
            </a:r>
            <a:br>
              <a:rPr lang="en-US" dirty="0"/>
            </a:br>
            <a:endParaRPr lang="en-US" dirty="0"/>
          </a:p>
        </p:txBody>
      </p:sp>
      <p:sp>
        <p:nvSpPr>
          <p:cNvPr id="5" name="Subtitle 4"/>
          <p:cNvSpPr>
            <a:spLocks noGrp="1"/>
          </p:cNvSpPr>
          <p:nvPr>
            <p:ph type="subTitle" idx="1"/>
          </p:nvPr>
        </p:nvSpPr>
        <p:spPr/>
        <p:txBody>
          <a:bodyPr/>
          <a:lstStyle/>
          <a:p>
            <a:endParaRPr lang="en-US" dirty="0"/>
          </a:p>
          <a:p>
            <a:pPr algn="ctr"/>
            <a:r>
              <a:rPr lang="en-US" sz="3200" dirty="0">
                <a:solidFill>
                  <a:srgbClr val="0070C0"/>
                </a:solidFill>
                <a:hlinkClick r:id="rId2">
                  <a:extLst>
                    <a:ext uri="{A12FA001-AC4F-418D-AE19-62706E023703}">
                      <ahyp:hlinkClr xmlns:ahyp="http://schemas.microsoft.com/office/drawing/2018/hyperlinkcolor" val="tx"/>
                    </a:ext>
                  </a:extLst>
                </a:hlinkClick>
              </a:rPr>
              <a:t>NSGP.KHP@KS.GOV</a:t>
            </a:r>
            <a:r>
              <a:rPr lang="en-US" sz="3200" dirty="0">
                <a:solidFill>
                  <a:srgbClr val="0070C0"/>
                </a:solidFill>
              </a:rPr>
              <a:t> </a:t>
            </a:r>
          </a:p>
        </p:txBody>
      </p:sp>
    </p:spTree>
    <p:extLst>
      <p:ext uri="{BB962C8B-B14F-4D97-AF65-F5344CB8AC3E}">
        <p14:creationId xmlns:p14="http://schemas.microsoft.com/office/powerpoint/2010/main" val="1093947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r>
              <a:rPr lang="en-US" sz="2800" dirty="0">
                <a:effectLst/>
                <a:latin typeface="Arial" panose="020B0604020202020204" pitchFamily="34" charset="0"/>
                <a:ea typeface="Calibri" panose="020F0502020204030204" pitchFamily="34" charset="0"/>
              </a:rPr>
              <a:t>PLANNING </a:t>
            </a:r>
            <a:endParaRPr lang="en-US" sz="2800" dirty="0"/>
          </a:p>
        </p:txBody>
      </p:sp>
      <p:sp>
        <p:nvSpPr>
          <p:cNvPr id="3" name="Content Placeholder 2"/>
          <p:cNvSpPr>
            <a:spLocks noGrp="1"/>
          </p:cNvSpPr>
          <p:nvPr>
            <p:ph idx="1"/>
          </p:nvPr>
        </p:nvSpPr>
        <p:spPr>
          <a:xfrm>
            <a:off x="530578" y="1291590"/>
            <a:ext cx="11198577" cy="5121909"/>
          </a:xfrm>
        </p:spPr>
        <p:txBody>
          <a:bodyPr>
            <a:normAutofit fontScale="92500" lnSpcReduction="10000"/>
          </a:bodyPr>
          <a:lstStyle/>
          <a:p>
            <a:pPr marL="0" indent="0">
              <a:buNone/>
            </a:pPr>
            <a:r>
              <a:rPr lang="en-US" sz="3600" dirty="0">
                <a:latin typeface="Calibri" panose="020F0502020204030204" pitchFamily="34" charset="0"/>
                <a:cs typeface="Calibri" panose="020F0502020204030204" pitchFamily="34" charset="0"/>
              </a:rPr>
              <a:t>Funding may be used for </a:t>
            </a:r>
            <a:r>
              <a:rPr lang="en-US" sz="3600" b="1" dirty="0">
                <a:solidFill>
                  <a:srgbClr val="00B050"/>
                </a:solidFill>
                <a:latin typeface="Calibri" panose="020F0502020204030204" pitchFamily="34" charset="0"/>
                <a:cs typeface="Calibri" panose="020F0502020204030204" pitchFamily="34" charset="0"/>
              </a:rPr>
              <a:t>security or emergency </a:t>
            </a:r>
            <a:r>
              <a:rPr lang="en-US" sz="3600" dirty="0">
                <a:latin typeface="Calibri" panose="020F0502020204030204" pitchFamily="34" charset="0"/>
                <a:cs typeface="Calibri" panose="020F0502020204030204" pitchFamily="34" charset="0"/>
              </a:rPr>
              <a:t>planning expenses and the materials required to conduct planning activities. </a:t>
            </a:r>
          </a:p>
          <a:p>
            <a:pPr marL="0" indent="0">
              <a:buNone/>
            </a:pPr>
            <a:r>
              <a:rPr lang="en-US" sz="3600" dirty="0">
                <a:latin typeface="Calibri" panose="020F0502020204030204" pitchFamily="34" charset="0"/>
                <a:cs typeface="Calibri" panose="020F0502020204030204" pitchFamily="34" charset="0"/>
              </a:rPr>
              <a:t>Planning must be related to the </a:t>
            </a:r>
            <a:r>
              <a:rPr lang="en-US" sz="3600" b="1" dirty="0">
                <a:solidFill>
                  <a:srgbClr val="00B050"/>
                </a:solidFill>
                <a:latin typeface="Calibri" panose="020F0502020204030204" pitchFamily="34" charset="0"/>
                <a:cs typeface="Calibri" panose="020F0502020204030204" pitchFamily="34" charset="0"/>
              </a:rPr>
              <a:t>protection</a:t>
            </a:r>
            <a:r>
              <a:rPr lang="en-US" sz="3600" dirty="0">
                <a:latin typeface="Calibri" panose="020F0502020204030204" pitchFamily="34" charset="0"/>
                <a:cs typeface="Calibri" panose="020F0502020204030204" pitchFamily="34" charset="0"/>
              </a:rPr>
              <a:t> of the facility and the people within the facility and should include consideration of </a:t>
            </a:r>
            <a:r>
              <a:rPr lang="en-US" sz="3600" i="1" dirty="0">
                <a:latin typeface="Calibri" panose="020F0502020204030204" pitchFamily="34" charset="0"/>
                <a:cs typeface="Calibri" panose="020F0502020204030204" pitchFamily="34" charset="0"/>
              </a:rPr>
              <a:t>access and functional needs </a:t>
            </a:r>
            <a:r>
              <a:rPr lang="en-US" sz="3600" dirty="0">
                <a:latin typeface="Calibri" panose="020F0502020204030204" pitchFamily="34" charset="0"/>
                <a:cs typeface="Calibri" panose="020F0502020204030204" pitchFamily="34" charset="0"/>
              </a:rPr>
              <a:t>considerations as well as those with limited English proficiency. </a:t>
            </a:r>
          </a:p>
          <a:p>
            <a:pPr marL="0" indent="0">
              <a:buNone/>
            </a:pPr>
            <a:r>
              <a:rPr lang="en-US" sz="3600" dirty="0">
                <a:latin typeface="Calibri" panose="020F0502020204030204" pitchFamily="34" charset="0"/>
                <a:cs typeface="Calibri" panose="020F0502020204030204" pitchFamily="34" charset="0"/>
              </a:rPr>
              <a:t>Planning efforts can also include conducting risk and resilience assessments on increasingly connected </a:t>
            </a:r>
            <a:r>
              <a:rPr lang="en-US" sz="3600" b="1" dirty="0">
                <a:solidFill>
                  <a:srgbClr val="00B050"/>
                </a:solidFill>
                <a:latin typeface="Calibri" panose="020F0502020204030204" pitchFamily="34" charset="0"/>
                <a:cs typeface="Calibri" panose="020F0502020204030204" pitchFamily="34" charset="0"/>
              </a:rPr>
              <a:t>cyber and physical systems</a:t>
            </a:r>
            <a:r>
              <a:rPr lang="en-US" sz="3600" dirty="0">
                <a:latin typeface="Calibri" panose="020F0502020204030204" pitchFamily="34" charset="0"/>
                <a:cs typeface="Calibri" panose="020F0502020204030204" pitchFamily="34" charset="0"/>
              </a:rPr>
              <a:t>, on which security depends, using the Infrastructure Resilience Planning Framework and related CISA resources. </a:t>
            </a:r>
          </a:p>
        </p:txBody>
      </p:sp>
    </p:spTree>
    <p:extLst>
      <p:ext uri="{BB962C8B-B14F-4D97-AF65-F5344CB8AC3E}">
        <p14:creationId xmlns:p14="http://schemas.microsoft.com/office/powerpoint/2010/main" val="705791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03F1E-8035-CD10-B1D9-3D3825ACAF1D}"/>
              </a:ext>
            </a:extLst>
          </p:cNvPr>
          <p:cNvSpPr>
            <a:spLocks noGrp="1"/>
          </p:cNvSpPr>
          <p:nvPr>
            <p:ph type="title"/>
          </p:nvPr>
        </p:nvSpPr>
        <p:spPr/>
        <p:txBody>
          <a:bodyPr/>
          <a:lstStyle/>
          <a:p>
            <a:r>
              <a:rPr lang="en-US" dirty="0"/>
              <a:t>Planning Examples</a:t>
            </a:r>
          </a:p>
        </p:txBody>
      </p:sp>
      <p:sp>
        <p:nvSpPr>
          <p:cNvPr id="3" name="Content Placeholder 2">
            <a:extLst>
              <a:ext uri="{FF2B5EF4-FFF2-40B4-BE49-F238E27FC236}">
                <a16:creationId xmlns:a16="http://schemas.microsoft.com/office/drawing/2014/main" id="{A864E705-9CF9-7B19-2742-DC2DEF58006C}"/>
              </a:ext>
            </a:extLst>
          </p:cNvPr>
          <p:cNvSpPr>
            <a:spLocks noGrp="1"/>
          </p:cNvSpPr>
          <p:nvPr>
            <p:ph idx="1"/>
          </p:nvPr>
        </p:nvSpPr>
        <p:spPr/>
        <p:txBody>
          <a:bodyPr>
            <a:normAutofit/>
          </a:bodyPr>
          <a:lstStyle/>
          <a:p>
            <a:pPr marL="0" indent="0">
              <a:buNone/>
            </a:pPr>
            <a:r>
              <a:rPr lang="en-US" sz="2800" dirty="0">
                <a:latin typeface="Calibri" panose="020F0502020204030204" pitchFamily="34" charset="0"/>
                <a:cs typeface="Calibri" panose="020F0502020204030204" pitchFamily="34" charset="0"/>
              </a:rPr>
              <a:t>Examples of planning activities allowable under this program include: </a:t>
            </a:r>
          </a:p>
          <a:p>
            <a:pPr marL="0" indent="0">
              <a:buNone/>
            </a:pPr>
            <a:endParaRPr lang="en-US" sz="2800" dirty="0">
              <a:latin typeface="Calibri" panose="020F0502020204030204" pitchFamily="34" charset="0"/>
              <a:cs typeface="Calibri" panose="020F0502020204030204" pitchFamily="34" charset="0"/>
            </a:endParaRPr>
          </a:p>
          <a:p>
            <a:pPr marL="0" indent="0">
              <a:buNone/>
            </a:pPr>
            <a:r>
              <a:rPr lang="en-US" sz="2800" dirty="0">
                <a:latin typeface="Calibri" panose="020F0502020204030204" pitchFamily="34" charset="0"/>
                <a:cs typeface="Calibri" panose="020F0502020204030204" pitchFamily="34" charset="0"/>
              </a:rPr>
              <a:t>	• Development and enhancement of security plans and protocols; </a:t>
            </a:r>
          </a:p>
          <a:p>
            <a:pPr marL="0" indent="0">
              <a:buNone/>
            </a:pPr>
            <a:r>
              <a:rPr lang="en-US" sz="2800" dirty="0">
                <a:latin typeface="Calibri" panose="020F0502020204030204" pitchFamily="34" charset="0"/>
                <a:cs typeface="Calibri" panose="020F0502020204030204" pitchFamily="34" charset="0"/>
              </a:rPr>
              <a:t>	• Development or further strengthening of security assessments; </a:t>
            </a:r>
          </a:p>
          <a:p>
            <a:pPr marL="0" indent="0">
              <a:buNone/>
            </a:pPr>
            <a:r>
              <a:rPr lang="en-US" sz="2800" dirty="0">
                <a:latin typeface="Calibri" panose="020F0502020204030204" pitchFamily="34" charset="0"/>
                <a:cs typeface="Calibri" panose="020F0502020204030204" pitchFamily="34" charset="0"/>
              </a:rPr>
              <a:t>	• Emergency contingency plans; </a:t>
            </a:r>
          </a:p>
          <a:p>
            <a:pPr marL="0" indent="0">
              <a:buNone/>
            </a:pPr>
            <a:r>
              <a:rPr lang="en-US" sz="2800" dirty="0">
                <a:latin typeface="Calibri" panose="020F0502020204030204" pitchFamily="34" charset="0"/>
                <a:cs typeface="Calibri" panose="020F0502020204030204" pitchFamily="34" charset="0"/>
              </a:rPr>
              <a:t>	• Evacuation/Shelter-in-place plans; </a:t>
            </a:r>
          </a:p>
          <a:p>
            <a:pPr marL="0" indent="0">
              <a:buNone/>
            </a:pPr>
            <a:r>
              <a:rPr lang="en-US" sz="2800" dirty="0">
                <a:latin typeface="Calibri" panose="020F0502020204030204" pitchFamily="34" charset="0"/>
                <a:cs typeface="Calibri" panose="020F0502020204030204" pitchFamily="34" charset="0"/>
              </a:rPr>
              <a:t>	• Coordination and information sharing with fusion centers; and </a:t>
            </a:r>
          </a:p>
          <a:p>
            <a:pPr marL="0" indent="0">
              <a:buNone/>
            </a:pPr>
            <a:r>
              <a:rPr lang="en-US" sz="2800" dirty="0">
                <a:latin typeface="Calibri" panose="020F0502020204030204" pitchFamily="34" charset="0"/>
                <a:cs typeface="Calibri" panose="020F0502020204030204" pitchFamily="34" charset="0"/>
              </a:rPr>
              <a:t>	• Other project planning activities with prior approval from FEMA.</a:t>
            </a:r>
          </a:p>
        </p:txBody>
      </p:sp>
    </p:spTree>
    <p:extLst>
      <p:ext uri="{BB962C8B-B14F-4D97-AF65-F5344CB8AC3E}">
        <p14:creationId xmlns:p14="http://schemas.microsoft.com/office/powerpoint/2010/main" val="584416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br>
              <a:rPr lang="en-US" sz="1800" b="1" u="sng" dirty="0">
                <a:effectLst/>
                <a:latin typeface="Arial" panose="020B0604020202020204" pitchFamily="34" charset="0"/>
                <a:ea typeface="Calibri" panose="020F0502020204030204" pitchFamily="34" charset="0"/>
                <a:cs typeface="Times New Roman" panose="02020603050405020304" pitchFamily="18" charset="0"/>
              </a:rPr>
            </a:br>
            <a:br>
              <a:rPr lang="en-US" sz="1800" b="1" u="sng" dirty="0">
                <a:effectLst/>
                <a:latin typeface="Arial" panose="020B0604020202020204" pitchFamily="34" charset="0"/>
                <a:ea typeface="Calibri" panose="020F0502020204030204" pitchFamily="34" charset="0"/>
                <a:cs typeface="Times New Roman" panose="02020603050405020304" pitchFamily="18" charset="0"/>
              </a:rPr>
            </a:br>
            <a:r>
              <a:rPr lang="en-US" sz="2800" b="1" dirty="0">
                <a:latin typeface="Arial" panose="020B0604020202020204" pitchFamily="34" charset="0"/>
                <a:ea typeface="Calibri" panose="020F0502020204030204" pitchFamily="34" charset="0"/>
                <a:cs typeface="Times New Roman" panose="02020603050405020304" pitchFamily="18" charset="0"/>
              </a:rPr>
              <a:t>TRAINING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endParaRPr lang="en-US" sz="4000" dirty="0"/>
          </a:p>
        </p:txBody>
      </p:sp>
      <p:sp>
        <p:nvSpPr>
          <p:cNvPr id="3" name="Content Placeholder 2"/>
          <p:cNvSpPr>
            <a:spLocks noGrp="1"/>
          </p:cNvSpPr>
          <p:nvPr>
            <p:ph idx="1"/>
          </p:nvPr>
        </p:nvSpPr>
        <p:spPr>
          <a:xfrm>
            <a:off x="496711" y="1207350"/>
            <a:ext cx="11198577" cy="4676091"/>
          </a:xfrm>
        </p:spPr>
        <p:txBody>
          <a:bodyPr>
            <a:noAutofit/>
          </a:bodyPr>
          <a:lstStyle/>
          <a:p>
            <a:pPr marL="0" indent="0">
              <a:buNone/>
            </a:pPr>
            <a:r>
              <a:rPr lang="en-US" sz="2600" dirty="0">
                <a:latin typeface="Calibri" panose="020F0502020204030204" pitchFamily="34" charset="0"/>
                <a:cs typeface="Calibri" panose="020F0502020204030204" pitchFamily="34" charset="0"/>
              </a:rPr>
              <a:t>Nonprofit organizations may use NSGP funds for the following training-related costs: </a:t>
            </a:r>
          </a:p>
          <a:p>
            <a:pPr marL="0" indent="0">
              <a:buNone/>
            </a:pPr>
            <a:r>
              <a:rPr lang="en-US" sz="2600" dirty="0">
                <a:latin typeface="Calibri" panose="020F0502020204030204" pitchFamily="34" charset="0"/>
                <a:cs typeface="Calibri" panose="020F0502020204030204" pitchFamily="34" charset="0"/>
              </a:rPr>
              <a:t>• Employed or volunteer security staff to attend security-related training within the United States</a:t>
            </a:r>
          </a:p>
          <a:p>
            <a:pPr marL="0" indent="0">
              <a:buNone/>
            </a:pPr>
            <a:r>
              <a:rPr lang="en-US" sz="2600" dirty="0">
                <a:latin typeface="Calibri" panose="020F0502020204030204" pitchFamily="34" charset="0"/>
                <a:cs typeface="Calibri" panose="020F0502020204030204" pitchFamily="34" charset="0"/>
              </a:rPr>
              <a:t>• Employed or volunteer staff to attend security-related training within the United States with the intent of training other employees or members/congregants upon completing the training (i.e., “train-the-trainer” type courses); and </a:t>
            </a:r>
          </a:p>
          <a:p>
            <a:pPr marL="0" indent="0">
              <a:buNone/>
            </a:pPr>
            <a:r>
              <a:rPr lang="en-US" sz="2600" dirty="0">
                <a:latin typeface="Calibri" panose="020F0502020204030204" pitchFamily="34" charset="0"/>
                <a:cs typeface="Calibri" panose="020F0502020204030204" pitchFamily="34" charset="0"/>
              </a:rPr>
              <a:t>• Nonprofit organization’s employees, or members/congregants to receive on-site security training. </a:t>
            </a:r>
          </a:p>
          <a:p>
            <a:pPr>
              <a:buFont typeface="Wingdings" panose="05000000000000000000" pitchFamily="2" charset="2"/>
              <a:buChar char="v"/>
            </a:pPr>
            <a:r>
              <a:rPr lang="en-US" sz="2600" dirty="0">
                <a:solidFill>
                  <a:srgbClr val="0070C0"/>
                </a:solidFill>
                <a:latin typeface="Calibri" panose="020F0502020204030204" pitchFamily="34" charset="0"/>
                <a:cs typeface="Calibri" panose="020F0502020204030204" pitchFamily="34" charset="0"/>
              </a:rPr>
              <a:t>Allowable training-related costs under the NSGP are limited to attendance fees for training and related expenses, such as materials, supplies, and/or equipment. </a:t>
            </a:r>
          </a:p>
          <a:p>
            <a:pPr>
              <a:buFont typeface="Wingdings" panose="05000000000000000000" pitchFamily="2" charset="2"/>
              <a:buChar char="v"/>
            </a:pPr>
            <a:r>
              <a:rPr lang="en-US" sz="2600" dirty="0">
                <a:solidFill>
                  <a:srgbClr val="C00000"/>
                </a:solidFill>
                <a:latin typeface="Calibri" panose="020F0502020204030204" pitchFamily="34" charset="0"/>
                <a:cs typeface="Calibri" panose="020F0502020204030204" pitchFamily="34" charset="0"/>
              </a:rPr>
              <a:t>Overtime, backfill, and travel expenses are not allowable costs. </a:t>
            </a:r>
          </a:p>
        </p:txBody>
      </p:sp>
    </p:spTree>
    <p:extLst>
      <p:ext uri="{BB962C8B-B14F-4D97-AF65-F5344CB8AC3E}">
        <p14:creationId xmlns:p14="http://schemas.microsoft.com/office/powerpoint/2010/main" val="3022430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35D756-872A-9678-6061-51103B2A6143}"/>
              </a:ext>
            </a:extLst>
          </p:cNvPr>
          <p:cNvSpPr>
            <a:spLocks noGrp="1"/>
          </p:cNvSpPr>
          <p:nvPr>
            <p:ph type="title"/>
          </p:nvPr>
        </p:nvSpPr>
        <p:spPr/>
        <p:txBody>
          <a:bodyPr/>
          <a:lstStyle/>
          <a:p>
            <a:r>
              <a:rPr lang="en-US" dirty="0"/>
              <a:t>Training Continued</a:t>
            </a:r>
          </a:p>
        </p:txBody>
      </p:sp>
      <p:sp>
        <p:nvSpPr>
          <p:cNvPr id="3" name="Content Placeholder 2">
            <a:extLst>
              <a:ext uri="{FF2B5EF4-FFF2-40B4-BE49-F238E27FC236}">
                <a16:creationId xmlns:a16="http://schemas.microsoft.com/office/drawing/2014/main" id="{8343EE3A-8756-0728-EC96-E72935631986}"/>
              </a:ext>
            </a:extLst>
          </p:cNvPr>
          <p:cNvSpPr>
            <a:spLocks noGrp="1"/>
          </p:cNvSpPr>
          <p:nvPr>
            <p:ph idx="1"/>
          </p:nvPr>
        </p:nvSpPr>
        <p:spPr>
          <a:xfrm>
            <a:off x="530579" y="1202077"/>
            <a:ext cx="11198577" cy="5761193"/>
          </a:xfrm>
        </p:spPr>
        <p:txBody>
          <a:bodyPr>
            <a:normAutofit/>
          </a:bodyPr>
          <a:lstStyle/>
          <a:p>
            <a:r>
              <a:rPr lang="en-US" dirty="0">
                <a:latin typeface="Calibri" panose="020F0502020204030204" pitchFamily="34" charset="0"/>
                <a:cs typeface="Calibri" panose="020F0502020204030204" pitchFamily="34" charset="0"/>
              </a:rPr>
              <a:t>Allowable training topics are limited to the protection of critical infrastructure key resources, including </a:t>
            </a:r>
            <a:r>
              <a:rPr lang="en-US" dirty="0">
                <a:solidFill>
                  <a:srgbClr val="7030A0"/>
                </a:solidFill>
                <a:latin typeface="Calibri" panose="020F0502020204030204" pitchFamily="34" charset="0"/>
                <a:cs typeface="Calibri" panose="020F0502020204030204" pitchFamily="34" charset="0"/>
              </a:rPr>
              <a:t>physical and cybersecurity, target hardening, and terrorism awareness/employee preparedness such as Community Emergency Response Team (CERT) training, indicators and behaviors indicative of terrorist threats, Active Shooter training, and emergency first aid training. </a:t>
            </a:r>
          </a:p>
          <a:p>
            <a:r>
              <a:rPr lang="en-US" dirty="0">
                <a:latin typeface="Calibri" panose="020F0502020204030204" pitchFamily="34" charset="0"/>
                <a:cs typeface="Calibri" panose="020F0502020204030204" pitchFamily="34" charset="0"/>
              </a:rPr>
              <a:t>Additional examples of allowable training courses include: </a:t>
            </a:r>
            <a:r>
              <a:rPr lang="en-US" dirty="0">
                <a:solidFill>
                  <a:srgbClr val="00B050"/>
                </a:solidFill>
                <a:latin typeface="Calibri" panose="020F0502020204030204" pitchFamily="34" charset="0"/>
                <a:cs typeface="Calibri" panose="020F0502020204030204" pitchFamily="34" charset="0"/>
              </a:rPr>
              <a:t>“The Power of Hello”, “Stop The Bleed” </a:t>
            </a:r>
            <a:r>
              <a:rPr lang="en-US" dirty="0">
                <a:latin typeface="Calibri" panose="020F0502020204030204" pitchFamily="34" charset="0"/>
                <a:cs typeface="Calibri" panose="020F0502020204030204" pitchFamily="34" charset="0"/>
              </a:rPr>
              <a:t>training, kits/equipment, and training aids; First Aid and other novice level </a:t>
            </a:r>
            <a:r>
              <a:rPr lang="en-US" dirty="0">
                <a:solidFill>
                  <a:srgbClr val="00B050"/>
                </a:solidFill>
                <a:latin typeface="Calibri" panose="020F0502020204030204" pitchFamily="34" charset="0"/>
                <a:cs typeface="Calibri" panose="020F0502020204030204" pitchFamily="34" charset="0"/>
              </a:rPr>
              <a:t>“you are the help until help arrives” </a:t>
            </a:r>
            <a:r>
              <a:rPr lang="en-US" dirty="0">
                <a:latin typeface="Calibri" panose="020F0502020204030204" pitchFamily="34" charset="0"/>
                <a:cs typeface="Calibri" panose="020F0502020204030204" pitchFamily="34" charset="0"/>
              </a:rPr>
              <a:t>training, kits/equipment, and training aids; and Automatic External Defibrillator (AED) and AED/Basic Life Support training, kits/equipment, and training aids. </a:t>
            </a:r>
          </a:p>
          <a:p>
            <a:r>
              <a:rPr lang="en-US" dirty="0">
                <a:latin typeface="Calibri" panose="020F0502020204030204" pitchFamily="34" charset="0"/>
                <a:cs typeface="Calibri" panose="020F0502020204030204" pitchFamily="34" charset="0"/>
              </a:rPr>
              <a:t>Training conducted using NSGP funds must address a specific threat and/or vulnerability, as identified in the nonprofit organization’s IJ. Training should provide the opportunity to demonstrate and validate skills learned as well as to identify any gaps in these skills. Proposed attendance at training courses and all associated costs using the NSGP must be included in the nonprofit organization’s Investment Justification (IJ). </a:t>
            </a:r>
          </a:p>
        </p:txBody>
      </p:sp>
    </p:spTree>
    <p:extLst>
      <p:ext uri="{BB962C8B-B14F-4D97-AF65-F5344CB8AC3E}">
        <p14:creationId xmlns:p14="http://schemas.microsoft.com/office/powerpoint/2010/main" val="1108267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9391"/>
            <a:ext cx="11963400" cy="829734"/>
          </a:xfrm>
        </p:spPr>
        <p:txBody>
          <a:bodyPr>
            <a:noAutofit/>
          </a:bodyPr>
          <a:lstStyle/>
          <a:p>
            <a:br>
              <a:rPr lang="en-US" sz="1800" b="1" u="sng" dirty="0">
                <a:effectLst/>
                <a:latin typeface="Arial" panose="020B0604020202020204" pitchFamily="34" charset="0"/>
                <a:ea typeface="Calibri" panose="020F0502020204030204" pitchFamily="34" charset="0"/>
                <a:cs typeface="Times New Roman" panose="02020603050405020304" pitchFamily="18" charset="0"/>
              </a:rPr>
            </a:br>
            <a:br>
              <a:rPr lang="en-US" sz="1800" b="1" u="sng" dirty="0">
                <a:effectLst/>
                <a:latin typeface="Arial" panose="020B0604020202020204" pitchFamily="34" charset="0"/>
                <a:ea typeface="Calibri" panose="020F0502020204030204" pitchFamily="34" charset="0"/>
                <a:cs typeface="Times New Roman" panose="02020603050405020304" pitchFamily="18" charset="0"/>
              </a:rPr>
            </a:br>
            <a:r>
              <a:rPr lang="en-US" sz="2800" b="1" dirty="0">
                <a:latin typeface="Arial" panose="020B0604020202020204" pitchFamily="34" charset="0"/>
                <a:ea typeface="Calibri" panose="020F0502020204030204" pitchFamily="34" charset="0"/>
                <a:cs typeface="Times New Roman" panose="02020603050405020304" pitchFamily="18" charset="0"/>
              </a:rPr>
              <a:t>EXERCISE</a:t>
            </a:r>
            <a:br>
              <a:rPr lang="en-US" sz="2400" dirty="0">
                <a:effectLst/>
                <a:latin typeface="Arial" panose="020B0604020202020204" pitchFamily="34" charset="0"/>
                <a:ea typeface="Calibri" panose="020F0502020204030204" pitchFamily="34" charset="0"/>
                <a:cs typeface="Arial" panose="020B0604020202020204" pitchFamily="34" charset="0"/>
              </a:rPr>
            </a:br>
            <a:endParaRPr lang="en-US" sz="24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96711" y="1006867"/>
            <a:ext cx="11198577" cy="5989834"/>
          </a:xfrm>
        </p:spPr>
        <p:txBody>
          <a:bodyPr>
            <a:normAutofit fontScale="70000" lnSpcReduction="20000"/>
          </a:bodyPr>
          <a:lstStyle/>
          <a:p>
            <a:pPr marL="0" indent="0">
              <a:buNone/>
            </a:pPr>
            <a:r>
              <a:rPr lang="en-US" sz="3600" dirty="0">
                <a:latin typeface="Calibri" panose="020F0502020204030204" pitchFamily="34" charset="0"/>
                <a:cs typeface="Calibri" panose="020F0502020204030204" pitchFamily="34" charset="0"/>
              </a:rPr>
              <a:t>Funding may be used to conduct </a:t>
            </a:r>
            <a:r>
              <a:rPr lang="en-US" sz="3600" dirty="0">
                <a:solidFill>
                  <a:srgbClr val="00B050"/>
                </a:solidFill>
                <a:latin typeface="Calibri" panose="020F0502020204030204" pitchFamily="34" charset="0"/>
                <a:cs typeface="Calibri" panose="020F0502020204030204" pitchFamily="34" charset="0"/>
              </a:rPr>
              <a:t>security-related</a:t>
            </a:r>
            <a:r>
              <a:rPr lang="en-US" sz="3600" dirty="0">
                <a:latin typeface="Calibri" panose="020F0502020204030204" pitchFamily="34" charset="0"/>
                <a:cs typeface="Calibri" panose="020F0502020204030204" pitchFamily="34" charset="0"/>
              </a:rPr>
              <a:t> exercises. </a:t>
            </a:r>
          </a:p>
          <a:p>
            <a:pPr marL="0" indent="0">
              <a:buNone/>
            </a:pPr>
            <a:r>
              <a:rPr lang="en-US" sz="3600" dirty="0">
                <a:latin typeface="Calibri" panose="020F0502020204030204" pitchFamily="34" charset="0"/>
                <a:cs typeface="Calibri" panose="020F0502020204030204" pitchFamily="34" charset="0"/>
              </a:rPr>
              <a:t>This includes costs related to planning, meeting space and other meeting costs, facilitation costs, materials and supplies, and documentation. </a:t>
            </a:r>
          </a:p>
          <a:p>
            <a:pPr marL="0" indent="0">
              <a:buNone/>
            </a:pPr>
            <a:r>
              <a:rPr lang="en-US" sz="3600" dirty="0">
                <a:latin typeface="Calibri" panose="020F0502020204030204" pitchFamily="34" charset="0"/>
                <a:cs typeface="Calibri" panose="020F0502020204030204" pitchFamily="34" charset="0"/>
              </a:rPr>
              <a:t>Exercises afford organizations the opportunity to </a:t>
            </a:r>
            <a:r>
              <a:rPr lang="en-US" sz="3600" dirty="0">
                <a:solidFill>
                  <a:srgbClr val="00B050"/>
                </a:solidFill>
                <a:latin typeface="Calibri" panose="020F0502020204030204" pitchFamily="34" charset="0"/>
                <a:cs typeface="Calibri" panose="020F0502020204030204" pitchFamily="34" charset="0"/>
              </a:rPr>
              <a:t>validate</a:t>
            </a:r>
            <a:r>
              <a:rPr lang="en-US" sz="3600" dirty="0">
                <a:latin typeface="Calibri" panose="020F0502020204030204" pitchFamily="34" charset="0"/>
                <a:cs typeface="Calibri" panose="020F0502020204030204" pitchFamily="34" charset="0"/>
              </a:rPr>
              <a:t> plans and procedures, evaluate capabilities, and assess progress toward meeting capability targets in a controlled, low risk setting. </a:t>
            </a:r>
          </a:p>
          <a:p>
            <a:pPr marL="0" indent="0">
              <a:buNone/>
            </a:pPr>
            <a:r>
              <a:rPr lang="en-US" sz="3600" dirty="0">
                <a:latin typeface="Calibri" panose="020F0502020204030204" pitchFamily="34" charset="0"/>
                <a:cs typeface="Calibri" panose="020F0502020204030204" pitchFamily="34" charset="0"/>
              </a:rPr>
              <a:t>All shortcomings or gaps—including those identified for children and individuals with </a:t>
            </a:r>
            <a:r>
              <a:rPr lang="en-US" sz="3600" i="1" dirty="0">
                <a:latin typeface="Calibri" panose="020F0502020204030204" pitchFamily="34" charset="0"/>
                <a:cs typeface="Calibri" panose="020F0502020204030204" pitchFamily="34" charset="0"/>
              </a:rPr>
              <a:t>access and functional needs</a:t>
            </a:r>
            <a:r>
              <a:rPr lang="en-US" sz="3600" dirty="0">
                <a:latin typeface="Calibri" panose="020F0502020204030204" pitchFamily="34" charset="0"/>
                <a:cs typeface="Calibri" panose="020F0502020204030204" pitchFamily="34" charset="0"/>
              </a:rPr>
              <a:t>—should be identified in an improvement plan. </a:t>
            </a:r>
          </a:p>
          <a:p>
            <a:pPr marL="0" indent="0">
              <a:buNone/>
            </a:pPr>
            <a:r>
              <a:rPr lang="en-US" sz="3600" dirty="0">
                <a:latin typeface="Calibri" panose="020F0502020204030204" pitchFamily="34" charset="0"/>
                <a:cs typeface="Calibri" panose="020F0502020204030204" pitchFamily="34" charset="0"/>
              </a:rPr>
              <a:t>Improvement plans should be dynamic documents with corrective actions continually monitored and implemented as part of improving preparedness through the exercise cycle. </a:t>
            </a:r>
          </a:p>
          <a:p>
            <a:pPr marL="0" indent="0">
              <a:buNone/>
            </a:pPr>
            <a:r>
              <a:rPr lang="en-US" sz="3600" dirty="0">
                <a:latin typeface="Calibri" panose="020F0502020204030204" pitchFamily="34" charset="0"/>
                <a:cs typeface="Calibri" panose="020F0502020204030204" pitchFamily="34" charset="0"/>
              </a:rPr>
              <a:t>The Homeland Security Exercise and Evaluation Program (HSEEP) provides a set of guiding principles for exercise programs, as well as a common approach to exercise program management, design and development, conduct, evaluation, and improvement planning. </a:t>
            </a:r>
          </a:p>
          <a:p>
            <a:pPr marL="0" indent="0">
              <a:buNone/>
            </a:pPr>
            <a:r>
              <a:rPr lang="en-US" sz="3600" dirty="0">
                <a:solidFill>
                  <a:srgbClr val="0070C0"/>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https://www.fema.gov/emergency-managers/national-preparedness/exercises/hseep</a:t>
            </a:r>
            <a:r>
              <a:rPr lang="en-US" sz="3600" dirty="0">
                <a:latin typeface="Calibri" panose="020F0502020204030204" pitchFamily="34" charset="0"/>
                <a:cs typeface="Calibri" panose="020F0502020204030204" pitchFamily="34" charset="0"/>
              </a:rPr>
              <a:t> . </a:t>
            </a:r>
          </a:p>
          <a:p>
            <a:pPr marL="0" indent="0">
              <a:buNone/>
            </a:pPr>
            <a:r>
              <a:rPr lang="en-US" sz="3600" dirty="0">
                <a:solidFill>
                  <a:srgbClr val="0070C0"/>
                </a:solid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https://preptoolkit.fema.gov/web/hseep-resources/improvement-planning</a:t>
            </a:r>
            <a:r>
              <a:rPr lang="en-US" sz="3600" dirty="0">
                <a:solidFill>
                  <a:srgbClr val="0070C0"/>
                </a:solidFill>
                <a:latin typeface="Calibri" panose="020F0502020204030204" pitchFamily="34" charset="0"/>
                <a:cs typeface="Calibri" panose="020F0502020204030204" pitchFamily="34" charset="0"/>
              </a:rPr>
              <a:t> </a:t>
            </a:r>
            <a:r>
              <a:rPr lang="en-US" sz="3600" dirty="0">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805643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47D9D-CC80-6C33-1055-5BBC68A8427D}"/>
              </a:ext>
            </a:extLst>
          </p:cNvPr>
          <p:cNvSpPr>
            <a:spLocks noGrp="1"/>
          </p:cNvSpPr>
          <p:nvPr>
            <p:ph type="title"/>
          </p:nvPr>
        </p:nvSpPr>
        <p:spPr/>
        <p:txBody>
          <a:bodyPr/>
          <a:lstStyle/>
          <a:p>
            <a:r>
              <a:rPr lang="en-US" dirty="0"/>
              <a:t>Definitions for Exercise</a:t>
            </a:r>
          </a:p>
        </p:txBody>
      </p:sp>
      <p:graphicFrame>
        <p:nvGraphicFramePr>
          <p:cNvPr id="8" name="Content Placeholder 7">
            <a:extLst>
              <a:ext uri="{FF2B5EF4-FFF2-40B4-BE49-F238E27FC236}">
                <a16:creationId xmlns:a16="http://schemas.microsoft.com/office/drawing/2014/main" id="{FD01AD0F-9D35-A0F8-EB6D-04B086934CC5}"/>
              </a:ext>
            </a:extLst>
          </p:cNvPr>
          <p:cNvGraphicFramePr>
            <a:graphicFrameLocks noGrp="1"/>
          </p:cNvGraphicFramePr>
          <p:nvPr>
            <p:ph idx="1"/>
            <p:extLst>
              <p:ext uri="{D42A27DB-BD31-4B8C-83A1-F6EECF244321}">
                <p14:modId xmlns:p14="http://schemas.microsoft.com/office/powerpoint/2010/main" val="3672207159"/>
              </p:ext>
            </p:extLst>
          </p:nvPr>
        </p:nvGraphicFramePr>
        <p:xfrm>
          <a:off x="92364" y="969264"/>
          <a:ext cx="5869523" cy="5888735"/>
        </p:xfrm>
        <a:graphic>
          <a:graphicData uri="http://schemas.openxmlformats.org/drawingml/2006/table">
            <a:tbl>
              <a:tblPr firstRow="1" firstCol="1" bandRow="1"/>
              <a:tblGrid>
                <a:gridCol w="1083786">
                  <a:extLst>
                    <a:ext uri="{9D8B030D-6E8A-4147-A177-3AD203B41FA5}">
                      <a16:colId xmlns:a16="http://schemas.microsoft.com/office/drawing/2014/main" val="2405809564"/>
                    </a:ext>
                  </a:extLst>
                </a:gridCol>
                <a:gridCol w="4785737">
                  <a:extLst>
                    <a:ext uri="{9D8B030D-6E8A-4147-A177-3AD203B41FA5}">
                      <a16:colId xmlns:a16="http://schemas.microsoft.com/office/drawing/2014/main" val="1590489471"/>
                    </a:ext>
                  </a:extLst>
                </a:gridCol>
              </a:tblGrid>
              <a:tr h="1682496">
                <a:tc>
                  <a:txBody>
                    <a:bodyPr/>
                    <a:lstStyle/>
                    <a:p>
                      <a:pPr marL="0" marR="0">
                        <a:lnSpc>
                          <a:spcPct val="115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Seminar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Seminars generally orient participants to, or provide an overview of, authorities, strategies, plans, policies, procedures, protocols, resources, concepts, and ideas. As a discussion-based exercise, seminars can be valuable for entities that are developing or making major changes to existing plans or procedures. Seminars can be similarly helpful when attempting to gain awareness of, or assess, the capabilities of interagency or inter-jurisdictional operations. </a:t>
                      </a:r>
                      <a:endParaRPr lang="en-US" sz="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6420132"/>
                  </a:ext>
                </a:extLst>
              </a:tr>
              <a:tr h="2243327">
                <a:tc>
                  <a:txBody>
                    <a:bodyPr/>
                    <a:lstStyle/>
                    <a:p>
                      <a:pPr marL="0" marR="0">
                        <a:lnSpc>
                          <a:spcPct val="115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Workshop</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Although like seminars, workshops differ in two important aspects: participant interaction is increased, and the focus is placed on achieving or building a product. Effective workshops entail the broadest attendance by relevant stakeholders. Products produced from a workshop can include new standard operating procedures, emergency operations plans, continuity of operations plans, and mutual aid agreements. To be effective, workshops should focus on a specific issue, and the desired objective, product, or goal must be clearly defined.</a:t>
                      </a:r>
                      <a:endParaRPr lang="en-US" sz="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7681718"/>
                  </a:ext>
                </a:extLst>
              </a:tr>
              <a:tr h="1962912">
                <a:tc>
                  <a:txBody>
                    <a:bodyPr/>
                    <a:lstStyle/>
                    <a:p>
                      <a:pPr marL="0" marR="0">
                        <a:lnSpc>
                          <a:spcPct val="115000"/>
                        </a:lnSpc>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Tabletop Exercise (TTX)</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 TTX is typically held in an informal setting intended to generate discussion of various issues regarding a hypothetical, simulated emergency. TTXs can be used to enhance general awareness, validate plans and procedures, rehearse concepts, and/or assess the types of systems needed to guide the prevention of, protection from, mitigation of, response to, and recovery from a defined incident. Generally, TTXs are aimed at facilitating conceptual understanding, identifying strengths and areas for improvement, and/or achieving changes in attitudes. </a:t>
                      </a:r>
                      <a:endParaRPr lang="en-US" sz="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8757881"/>
                  </a:ext>
                </a:extLst>
              </a:tr>
            </a:tbl>
          </a:graphicData>
        </a:graphic>
      </p:graphicFrame>
      <p:graphicFrame>
        <p:nvGraphicFramePr>
          <p:cNvPr id="9" name="Table 8">
            <a:extLst>
              <a:ext uri="{FF2B5EF4-FFF2-40B4-BE49-F238E27FC236}">
                <a16:creationId xmlns:a16="http://schemas.microsoft.com/office/drawing/2014/main" id="{FD206286-DF97-1A68-F087-3C276DB17999}"/>
              </a:ext>
            </a:extLst>
          </p:cNvPr>
          <p:cNvGraphicFramePr>
            <a:graphicFrameLocks noGrp="1"/>
          </p:cNvGraphicFramePr>
          <p:nvPr>
            <p:extLst>
              <p:ext uri="{D42A27DB-BD31-4B8C-83A1-F6EECF244321}">
                <p14:modId xmlns:p14="http://schemas.microsoft.com/office/powerpoint/2010/main" val="1849488793"/>
              </p:ext>
            </p:extLst>
          </p:nvPr>
        </p:nvGraphicFramePr>
        <p:xfrm>
          <a:off x="6096001" y="969263"/>
          <a:ext cx="6090444" cy="5888735"/>
        </p:xfrm>
        <a:graphic>
          <a:graphicData uri="http://schemas.openxmlformats.org/drawingml/2006/table">
            <a:tbl>
              <a:tblPr firstRow="1" firstCol="1" bandRow="1"/>
              <a:tblGrid>
                <a:gridCol w="1270751">
                  <a:extLst>
                    <a:ext uri="{9D8B030D-6E8A-4147-A177-3AD203B41FA5}">
                      <a16:colId xmlns:a16="http://schemas.microsoft.com/office/drawing/2014/main" val="3104051857"/>
                    </a:ext>
                  </a:extLst>
                </a:gridCol>
                <a:gridCol w="4819693">
                  <a:extLst>
                    <a:ext uri="{9D8B030D-6E8A-4147-A177-3AD203B41FA5}">
                      <a16:colId xmlns:a16="http://schemas.microsoft.com/office/drawing/2014/main" val="1956800768"/>
                    </a:ext>
                  </a:extLst>
                </a:gridCol>
              </a:tblGrid>
              <a:tr h="1536192">
                <a:tc>
                  <a:txBody>
                    <a:bodyPr/>
                    <a:lstStyle/>
                    <a:p>
                      <a:pPr marL="0" marR="0">
                        <a:lnSpc>
                          <a:spcPct val="115000"/>
                        </a:lnSpc>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Games</a:t>
                      </a:r>
                    </a:p>
                  </a:txBody>
                  <a:tcPr marL="66921" marR="669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 game is a simulation of operations that often involves two or more teams, usually in a competitive environment, using rules, data, and procedures designed to depict an actual or hypothetic situation. Games explore the consequences of player decisions and actions and are therefore excellent tools to use when validating or reinforcing plans and procedures or evaluating resource requirements. </a:t>
                      </a:r>
                      <a:endParaRPr lang="en-US"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6921" marR="66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3585508"/>
                  </a:ext>
                </a:extLst>
              </a:tr>
              <a:tr h="1024128">
                <a:tc>
                  <a:txBody>
                    <a:bodyPr/>
                    <a:lstStyle/>
                    <a:p>
                      <a:pPr marL="0" marR="0">
                        <a:lnSpc>
                          <a:spcPct val="115000"/>
                        </a:lnSpc>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Drill</a:t>
                      </a:r>
                    </a:p>
                  </a:txBody>
                  <a:tcPr marL="66921" marR="669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 drill is a coordinated, supervised activity usually employed to validate a specific operation or function in a single agency or organization. Drills are commonly used to provide training on new equipment, develop or validate new policies or procedures, or practice and maintain current skills. </a:t>
                      </a:r>
                      <a:endParaRPr lang="en-US" sz="120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6921" marR="66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7020687"/>
                  </a:ext>
                </a:extLst>
              </a:tr>
              <a:tr h="2048256">
                <a:tc>
                  <a:txBody>
                    <a:bodyPr/>
                    <a:lstStyle/>
                    <a:p>
                      <a:pPr marL="0" marR="0">
                        <a:lnSpc>
                          <a:spcPct val="115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Functional Exercise (FE)</a:t>
                      </a:r>
                    </a:p>
                  </a:txBody>
                  <a:tcPr marL="66921" marR="669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Functional exercises are designed to validate and evaluate capabilities, multiple functions and/or sub-functions, or interdependent groups of functions. FEs are typically focused on exercising plans, policies, procedures, and staff members involved in management, direction, command, and control functions. In FEs, events are projected through an exercise scenario with event updates that drive activity at the management level. An FE is conducted in a realistic, real-time environment; however, movement of personnel and equipment is usually simulated. </a:t>
                      </a:r>
                      <a:endParaRPr lang="en-US" sz="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6921" marR="66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16874272"/>
                  </a:ext>
                </a:extLst>
              </a:tr>
              <a:tr h="1280159">
                <a:tc>
                  <a:txBody>
                    <a:bodyPr/>
                    <a:lstStyle/>
                    <a:p>
                      <a:pPr marL="0" marR="0">
                        <a:lnSpc>
                          <a:spcPct val="115000"/>
                        </a:lnSpc>
                        <a:spcBef>
                          <a:spcPts val="0"/>
                        </a:spcBef>
                        <a:spcAft>
                          <a:spcPts val="0"/>
                        </a:spcAft>
                      </a:pPr>
                      <a:r>
                        <a:rPr lang="en-US" sz="1200">
                          <a:effectLst/>
                          <a:latin typeface="Calibri" panose="020F0502020204030204" pitchFamily="34" charset="0"/>
                          <a:ea typeface="Calibri" panose="020F0502020204030204" pitchFamily="34" charset="0"/>
                          <a:cs typeface="Times New Roman" panose="02020603050405020304" pitchFamily="18" charset="0"/>
                        </a:rPr>
                        <a:t>Full Scale Exercise (FSE)</a:t>
                      </a:r>
                    </a:p>
                  </a:txBody>
                  <a:tcPr marL="66921" marR="6692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FSEs are typically the most complex and resource-intensive type of exercise. They involve multiple agencies, organizations, and jurisdictions and validate many facets of preparedness. FSEs often include many players operating under cooperative systems such as the Incident Command System or Unified Command. </a:t>
                      </a:r>
                      <a:endParaRPr lang="en-US" sz="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6921" marR="6692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5904591"/>
                  </a:ext>
                </a:extLst>
              </a:tr>
            </a:tbl>
          </a:graphicData>
        </a:graphic>
      </p:graphicFrame>
    </p:spTree>
    <p:extLst>
      <p:ext uri="{BB962C8B-B14F-4D97-AF65-F5344CB8AC3E}">
        <p14:creationId xmlns:p14="http://schemas.microsoft.com/office/powerpoint/2010/main" val="3160169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6047-83F8-6438-FD91-480E1E40A5F3}"/>
              </a:ext>
            </a:extLst>
          </p:cNvPr>
          <p:cNvSpPr>
            <a:spLocks noGrp="1"/>
          </p:cNvSpPr>
          <p:nvPr>
            <p:ph type="title"/>
          </p:nvPr>
        </p:nvSpPr>
        <p:spPr>
          <a:xfrm>
            <a:off x="496712" y="69390"/>
            <a:ext cx="11198576" cy="829734"/>
          </a:xfrm>
        </p:spPr>
        <p:txBody>
          <a:bodyPr/>
          <a:lstStyle/>
          <a:p>
            <a:r>
              <a:rPr lang="en-US" dirty="0"/>
              <a:t>Pre-Approval of Planning/Training/Exercise</a:t>
            </a:r>
          </a:p>
        </p:txBody>
      </p:sp>
      <p:pic>
        <p:nvPicPr>
          <p:cNvPr id="21" name="Content Placeholder 20" descr="Diagram">
            <a:extLst>
              <a:ext uri="{FF2B5EF4-FFF2-40B4-BE49-F238E27FC236}">
                <a16:creationId xmlns:a16="http://schemas.microsoft.com/office/drawing/2014/main" id="{D2C051E8-A15B-05CD-C574-1150BBCD6A34}"/>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549391" y="766618"/>
            <a:ext cx="5276850" cy="6091381"/>
          </a:xfrm>
        </p:spPr>
      </p:pic>
      <p:sp>
        <p:nvSpPr>
          <p:cNvPr id="22" name="TextBox 21">
            <a:extLst>
              <a:ext uri="{FF2B5EF4-FFF2-40B4-BE49-F238E27FC236}">
                <a16:creationId xmlns:a16="http://schemas.microsoft.com/office/drawing/2014/main" id="{3C484B35-358A-A735-1655-C91EFA171E75}"/>
              </a:ext>
            </a:extLst>
          </p:cNvPr>
          <p:cNvSpPr txBox="1"/>
          <p:nvPr/>
        </p:nvSpPr>
        <p:spPr>
          <a:xfrm>
            <a:off x="668740" y="1682771"/>
            <a:ext cx="6014085" cy="4093428"/>
          </a:xfrm>
          <a:prstGeom prst="rect">
            <a:avLst/>
          </a:prstGeom>
          <a:noFill/>
        </p:spPr>
        <p:txBody>
          <a:bodyPr wrap="square" rtlCol="0">
            <a:spAutoFit/>
          </a:bodyPr>
          <a:lstStyle/>
          <a:p>
            <a:r>
              <a:rPr lang="en-US" sz="2000" dirty="0">
                <a:latin typeface="Calibri" panose="020F0502020204030204" pitchFamily="34" charset="0"/>
                <a:cs typeface="Calibri" panose="020F0502020204030204" pitchFamily="34" charset="0"/>
              </a:rPr>
              <a:t>Moving forward- All Planning, Training and Exercise activities where NSGP funds will be utilized, a pre-approval will be required prior to the activity date.</a:t>
            </a:r>
          </a:p>
          <a:p>
            <a:endParaRPr lang="en-US" sz="200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This form was created to help ensure that all Planning, Training and Exercise expenses are pre-approved, allowable, and all required documentation is obtained and submitted for a seamless reimbursement process.</a:t>
            </a:r>
          </a:p>
          <a:p>
            <a:endParaRPr lang="en-US" sz="2000" dirty="0">
              <a:latin typeface="Calibri" panose="020F0502020204030204" pitchFamily="34" charset="0"/>
              <a:cs typeface="Calibri" panose="020F0502020204030204" pitchFamily="34" charset="0"/>
            </a:endParaRPr>
          </a:p>
          <a:p>
            <a:r>
              <a:rPr lang="en-US" sz="2000" dirty="0">
                <a:latin typeface="Calibri" panose="020F0502020204030204" pitchFamily="34" charset="0"/>
                <a:cs typeface="Calibri" panose="020F0502020204030204" pitchFamily="34" charset="0"/>
              </a:rPr>
              <a:t>When sending in your reimbursement form and itemized invoice, please include any supporting source documentation to </a:t>
            </a:r>
            <a:r>
              <a:rPr lang="en-US" sz="2000" dirty="0">
                <a:solidFill>
                  <a:srgbClr val="0070C0"/>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NSGP.KHP@KS.GOV</a:t>
            </a:r>
            <a:r>
              <a:rPr lang="en-US" sz="2000" dirty="0">
                <a:solidFill>
                  <a:srgbClr val="0070C0"/>
                </a:solidFill>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and carbon copy </a:t>
            </a:r>
            <a:r>
              <a:rPr lang="en-US" sz="2000" dirty="0">
                <a:solidFill>
                  <a:srgbClr val="0070C0"/>
                </a:solidFill>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KHP.Homeland@KS.GOV</a:t>
            </a:r>
            <a:r>
              <a:rPr lang="en-US" sz="2000" dirty="0">
                <a:solidFill>
                  <a:srgbClr val="0070C0"/>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1648254895"/>
      </p:ext>
    </p:extLst>
  </p:cSld>
  <p:clrMapOvr>
    <a:masterClrMapping/>
  </p:clrMapOvr>
</p:sld>
</file>

<file path=ppt/theme/theme1.xml><?xml version="1.0" encoding="utf-8"?>
<a:theme xmlns:a="http://schemas.openxmlformats.org/drawingml/2006/main" name="HSGP Theeme">
  <a:themeElements>
    <a:clrScheme name="Custom 11">
      <a:dk1>
        <a:sysClr val="windowText" lastClr="000000"/>
      </a:dk1>
      <a:lt1>
        <a:sysClr val="window" lastClr="FFFFFF"/>
      </a:lt1>
      <a:dk2>
        <a:srgbClr val="1E5155"/>
      </a:dk2>
      <a:lt2>
        <a:srgbClr val="EBEBEB"/>
      </a:lt2>
      <a:accent1>
        <a:srgbClr val="121F6B"/>
      </a:accent1>
      <a:accent2>
        <a:srgbClr val="EA6312"/>
      </a:accent2>
      <a:accent3>
        <a:srgbClr val="E6B729"/>
      </a:accent3>
      <a:accent4>
        <a:srgbClr val="ADC8E7"/>
      </a:accent4>
      <a:accent5>
        <a:srgbClr val="ADC8E7"/>
      </a:accent5>
      <a:accent6>
        <a:srgbClr val="ADC8E7"/>
      </a:accent6>
      <a:hlink>
        <a:srgbClr val="ADC8E7"/>
      </a:hlink>
      <a:folHlink>
        <a:srgbClr val="ADC8E7"/>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HSGP Theeme" id="{CF7E1936-2E62-4318-9C2D-089A60F40D85}" vid="{DA9BECFF-9A30-4FC8-B5C9-29D83E1219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04E796FF7251342BB3E1FF206C474B3" ma:contentTypeVersion="8" ma:contentTypeDescription="Create a new document." ma:contentTypeScope="" ma:versionID="49bd00f9c247f721043663626235f2d7">
  <xsd:schema xmlns:xsd="http://www.w3.org/2001/XMLSchema" xmlns:xs="http://www.w3.org/2001/XMLSchema" xmlns:p="http://schemas.microsoft.com/office/2006/metadata/properties" xmlns:ns3="6d042460-b09c-44e0-bd61-a03c419d2a0e" xmlns:ns4="e0dba54f-527b-49c5-8cab-2bd5e7e5e970" targetNamespace="http://schemas.microsoft.com/office/2006/metadata/properties" ma:root="true" ma:fieldsID="4c973965e3c5d98f4bdc631e91190f50" ns3:_="" ns4:_="">
    <xsd:import namespace="6d042460-b09c-44e0-bd61-a03c419d2a0e"/>
    <xsd:import namespace="e0dba54f-527b-49c5-8cab-2bd5e7e5e970"/>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042460-b09c-44e0-bd61-a03c419d2a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0dba54f-527b-49c5-8cab-2bd5e7e5e97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75EC3E5-AEE1-46F8-B851-51447530692B}">
  <ds:schemaRefs>
    <ds:schemaRef ds:uri="http://schemas.microsoft.com/sharepoint/v3/contenttype/forms"/>
  </ds:schemaRefs>
</ds:datastoreItem>
</file>

<file path=customXml/itemProps2.xml><?xml version="1.0" encoding="utf-8"?>
<ds:datastoreItem xmlns:ds="http://schemas.openxmlformats.org/officeDocument/2006/customXml" ds:itemID="{8A15003F-E6ED-438D-98FA-EAC7A003EF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d042460-b09c-44e0-bd61-a03c419d2a0e"/>
    <ds:schemaRef ds:uri="e0dba54f-527b-49c5-8cab-2bd5e7e5e97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2B0F593-9724-4E26-995E-D23A98925DBB}">
  <ds:schemaRefs>
    <ds:schemaRef ds:uri="http://purl.org/dc/terms/"/>
    <ds:schemaRef ds:uri="e0dba54f-527b-49c5-8cab-2bd5e7e5e970"/>
    <ds:schemaRef ds:uri="http://schemas.microsoft.com/office/2006/documentManagement/types"/>
    <ds:schemaRef ds:uri="6d042460-b09c-44e0-bd61-a03c419d2a0e"/>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HSGP Theeme</Template>
  <TotalTime>9158</TotalTime>
  <Words>4124</Words>
  <Application>Microsoft Macintosh PowerPoint</Application>
  <PresentationFormat>Widescreen</PresentationFormat>
  <Paragraphs>272</Paragraphs>
  <Slides>23</Slides>
  <Notes>17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Arial</vt:lpstr>
      <vt:lpstr>Calibri</vt:lpstr>
      <vt:lpstr>Courier New</vt:lpstr>
      <vt:lpstr>Merriweather</vt:lpstr>
      <vt:lpstr>Source Sans Pro</vt:lpstr>
      <vt:lpstr>Symbol</vt:lpstr>
      <vt:lpstr>Trebuchet MS</vt:lpstr>
      <vt:lpstr>Wingdings</vt:lpstr>
      <vt:lpstr>HSGP Theeme</vt:lpstr>
      <vt:lpstr>Nonprofit Security Grant Program -Project Management </vt:lpstr>
      <vt:lpstr> Project Manager Responsibilities  </vt:lpstr>
      <vt:lpstr>PLANNING </vt:lpstr>
      <vt:lpstr>Planning Examples</vt:lpstr>
      <vt:lpstr>  TRAINING </vt:lpstr>
      <vt:lpstr>Training Continued</vt:lpstr>
      <vt:lpstr>  EXERCISE </vt:lpstr>
      <vt:lpstr>Definitions for Exercise</vt:lpstr>
      <vt:lpstr>Pre-Approval of Planning/Training/Exercise</vt:lpstr>
      <vt:lpstr>  EQUIPMENT </vt:lpstr>
      <vt:lpstr>Equipment &amp; Accountability </vt:lpstr>
      <vt:lpstr>  MANAGEMENT &amp; ADMINISTRATION (M&amp;A) </vt:lpstr>
      <vt:lpstr> M&amp;A Summary </vt:lpstr>
      <vt:lpstr>Contracted Security Personnel</vt:lpstr>
      <vt:lpstr>  Records Retention </vt:lpstr>
      <vt:lpstr>  Revisiting Procurement Thresholds </vt:lpstr>
      <vt:lpstr>  Revisiting the Reimbursement process </vt:lpstr>
      <vt:lpstr>Revisiting Payment &amp; Proof of Payment </vt:lpstr>
      <vt:lpstr> Revisiting End User Responsibilities  </vt:lpstr>
      <vt:lpstr>  Revisiting Monitoring </vt:lpstr>
      <vt:lpstr> Resources  </vt:lpstr>
      <vt:lpstr> Contacts- General NSGP.KHP@KS.GOV   </vt:lpstr>
      <vt:lpstr> 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 2017 Funding Distribution Graphs and Tables</dc:title>
  <dc:creator>Matt Llewelyn</dc:creator>
  <cp:lastModifiedBy>Paul Peppers</cp:lastModifiedBy>
  <cp:revision>269</cp:revision>
  <dcterms:created xsi:type="dcterms:W3CDTF">2017-06-26T15:05:45Z</dcterms:created>
  <dcterms:modified xsi:type="dcterms:W3CDTF">2023-06-01T13:29:35Z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0x010100704E796FF7251342BB3E1FF206C474B3</vt:lpwstr>
  </property>
</Properties>
</file>